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83" r:id="rId3"/>
    <p:sldId id="363" r:id="rId4"/>
    <p:sldId id="260" r:id="rId5"/>
    <p:sldId id="266" r:id="rId6"/>
    <p:sldId id="267" r:id="rId7"/>
    <p:sldId id="378" r:id="rId8"/>
    <p:sldId id="274" r:id="rId9"/>
    <p:sldId id="268" r:id="rId10"/>
    <p:sldId id="273" r:id="rId11"/>
    <p:sldId id="277" r:id="rId12"/>
    <p:sldId id="291" r:id="rId13"/>
    <p:sldId id="380" r:id="rId14"/>
    <p:sldId id="382" r:id="rId15"/>
    <p:sldId id="379" r:id="rId16"/>
    <p:sldId id="346" r:id="rId17"/>
    <p:sldId id="295" r:id="rId18"/>
    <p:sldId id="297" r:id="rId19"/>
    <p:sldId id="296" r:id="rId20"/>
    <p:sldId id="362" r:id="rId21"/>
    <p:sldId id="286" r:id="rId22"/>
    <p:sldId id="288" r:id="rId23"/>
    <p:sldId id="287" r:id="rId24"/>
    <p:sldId id="374" r:id="rId25"/>
    <p:sldId id="312" r:id="rId26"/>
    <p:sldId id="381" r:id="rId27"/>
    <p:sldId id="314" r:id="rId28"/>
    <p:sldId id="258" r:id="rId29"/>
    <p:sldId id="306" r:id="rId30"/>
    <p:sldId id="315" r:id="rId31"/>
    <p:sldId id="318" r:id="rId32"/>
    <p:sldId id="319" r:id="rId33"/>
    <p:sldId id="333" r:id="rId34"/>
    <p:sldId id="360" r:id="rId35"/>
    <p:sldId id="316" r:id="rId36"/>
    <p:sldId id="321" r:id="rId37"/>
    <p:sldId id="322" r:id="rId38"/>
    <p:sldId id="375" r:id="rId39"/>
    <p:sldId id="359" r:id="rId40"/>
    <p:sldId id="317" r:id="rId41"/>
    <p:sldId id="323" r:id="rId42"/>
  </p:sldIdLst>
  <p:sldSz cx="9144000" cy="6858000" type="screen4x3"/>
  <p:notesSz cx="6858000" cy="9144000"/>
  <p:custDataLst>
    <p:tags r:id="rId4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D1ED"/>
    <a:srgbClr val="FFA7A7"/>
    <a:srgbClr val="9EBFE6"/>
    <a:srgbClr val="15FF7F"/>
    <a:srgbClr val="37441C"/>
    <a:srgbClr val="FFD3D3"/>
    <a:srgbClr val="E0EAFF"/>
    <a:srgbClr val="8EB4E2"/>
    <a:srgbClr val="84AEE0"/>
    <a:srgbClr val="0082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32" autoAdjust="0"/>
    <p:restoredTop sz="94629" autoAdjust="0"/>
  </p:normalViewPr>
  <p:slideViewPr>
    <p:cSldViewPr>
      <p:cViewPr varScale="1">
        <p:scale>
          <a:sx n="65" d="100"/>
          <a:sy n="65" d="100"/>
        </p:scale>
        <p:origin x="-1326" y="-108"/>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ПРОВЕДЕНИЕ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D436F343-BB24-4B85-A331-E74FD75AC30A}" type="pres">
      <dgm:prSet presAssocID="{93FCB457-DD25-4E59-9FAC-A35EAE74B16D}" presName="text_2" presStyleLbl="node1" presStyleIdx="1" presStyleCnt="5">
        <dgm:presLayoutVars>
          <dgm:bulletEnabled val="1"/>
        </dgm:presLayoutVars>
      </dgm:prSet>
      <dgm:spPr/>
      <dgm:t>
        <a:bodyPr/>
        <a:lstStyle/>
        <a:p>
          <a:endParaRPr lang="ru-RU"/>
        </a:p>
      </dgm:t>
    </dgm:pt>
    <dgm:pt modelId="{93E93633-14D8-4FF1-ABE0-774EFCD7A974}"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81FA755B-13F0-4782-8465-E45721CC76A2}" type="pres">
      <dgm:prSet presAssocID="{E7234B9D-F176-4FF7-B6A8-49E8FB6EAB26}" presName="text_3" presStyleLbl="node1" presStyleIdx="2" presStyleCnt="5">
        <dgm:presLayoutVars>
          <dgm:bulletEnabled val="1"/>
        </dgm:presLayoutVars>
      </dgm:prSet>
      <dgm:spPr/>
      <dgm:t>
        <a:bodyPr/>
        <a:lstStyle/>
        <a:p>
          <a:endParaRPr lang="ru-RU"/>
        </a:p>
      </dgm:t>
    </dgm:pt>
    <dgm:pt modelId="{B5CEDDF5-BD70-4C1E-9817-857EBDB48501}"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AFA0D96D-7C99-4242-AC4D-ADA962243A48}" type="pres">
      <dgm:prSet presAssocID="{6BB6B64E-7754-4C18-9318-6D7EFFF222AE}" presName="text_4" presStyleLbl="node1" presStyleIdx="3" presStyleCnt="5">
        <dgm:presLayoutVars>
          <dgm:bulletEnabled val="1"/>
        </dgm:presLayoutVars>
      </dgm:prSet>
      <dgm:spPr/>
      <dgm:t>
        <a:bodyPr/>
        <a:lstStyle/>
        <a:p>
          <a:endParaRPr lang="ru-RU"/>
        </a:p>
      </dgm:t>
    </dgm:pt>
    <dgm:pt modelId="{CD626A6C-C83E-47CB-9356-53A7B69628FF}"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9AFF8C64-A56A-430B-ACA9-9A16607F922F}" type="pres">
      <dgm:prSet presAssocID="{C06A8FA2-D30C-4849-8410-61A806FCA174}" presName="text_5" presStyleLbl="node1" presStyleIdx="4" presStyleCnt="5">
        <dgm:presLayoutVars>
          <dgm:bulletEnabled val="1"/>
        </dgm:presLayoutVars>
      </dgm:prSet>
      <dgm:spPr/>
      <dgm:t>
        <a:bodyPr/>
        <a:lstStyle/>
        <a:p>
          <a:endParaRPr lang="ru-RU"/>
        </a:p>
      </dgm:t>
    </dgm:pt>
    <dgm:pt modelId="{1298B161-D2EF-4721-AC87-F743D64B76B7}"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CD65C8D1-778F-4848-9624-590FC45E116F}" type="presOf" srcId="{32EE3959-02C6-4186-B821-D688805D6018}" destId="{97421859-61F3-4ADB-BE11-8358541F3E7C}" srcOrd="0" destOrd="0" presId="urn:microsoft.com/office/officeart/2008/layout/VerticalCurvedList"/>
    <dgm:cxn modelId="{218BC468-5F36-4BB5-9967-2396F3134C72}" srcId="{DF564EC1-DC2F-4D68-80F4-1E9FDB03C0E6}" destId="{E7234B9D-F176-4FF7-B6A8-49E8FB6EAB26}" srcOrd="2" destOrd="0" parTransId="{97851F65-98F2-4FCF-B933-1D92CE7FE9EC}" sibTransId="{51678C53-20A1-4AAA-90F7-43319B6F5698}"/>
    <dgm:cxn modelId="{44C2DAB3-9928-4CD6-BAC0-29769615F978}" type="presOf" srcId="{C06A8FA2-D30C-4849-8410-61A806FCA174}" destId="{9AFF8C64-A56A-430B-ACA9-9A16607F922F}" srcOrd="0" destOrd="0" presId="urn:microsoft.com/office/officeart/2008/layout/VerticalCurvedList"/>
    <dgm:cxn modelId="{A8958292-02A6-47C6-B2E1-DEB2D599B233}" srcId="{DF564EC1-DC2F-4D68-80F4-1E9FDB03C0E6}" destId="{6BB6B64E-7754-4C18-9318-6D7EFFF222AE}" srcOrd="3" destOrd="0" parTransId="{D67D95E9-0E94-4BA5-B191-40DDC48C7B67}" sibTransId="{31CB3798-D090-43E3-9BD9-6B0B5D507AC3}"/>
    <dgm:cxn modelId="{189C318D-2052-42F5-A803-FFEC99CB061D}" srcId="{DF564EC1-DC2F-4D68-80F4-1E9FDB03C0E6}" destId="{93FCB457-DD25-4E59-9FAC-A35EAE74B16D}" srcOrd="1" destOrd="0" parTransId="{EB2133D1-4F0C-4742-9E9E-1DFC611E661B}" sibTransId="{302B0540-A5B3-4DD0-8552-B8805B6AE5BB}"/>
    <dgm:cxn modelId="{7BCB30B7-2F6B-4D7E-A418-B118F0297662}" type="presOf" srcId="{93FCB457-DD25-4E59-9FAC-A35EAE74B16D}" destId="{D436F343-BB24-4B85-A331-E74FD75AC30A}" srcOrd="0" destOrd="0" presId="urn:microsoft.com/office/officeart/2008/layout/VerticalCurvedList"/>
    <dgm:cxn modelId="{637D5C17-6990-4002-9491-1DA747F3E817}" type="presOf" srcId="{6DFE02BC-B7A0-41C3-9441-B452FE9CF4C9}" destId="{C6F04542-44DA-4678-99FE-CFAACD3CDC99}" srcOrd="0" destOrd="0" presId="urn:microsoft.com/office/officeart/2008/layout/VerticalCurvedList"/>
    <dgm:cxn modelId="{5849B432-104A-4074-83F9-64AE91590932}" srcId="{DF564EC1-DC2F-4D68-80F4-1E9FDB03C0E6}" destId="{C06A8FA2-D30C-4849-8410-61A806FCA174}" srcOrd="4" destOrd="0" parTransId="{3CF0E62D-E357-4AC6-A41A-35CC76D42326}" sibTransId="{A632299E-ED55-4997-911E-A1184150DB08}"/>
    <dgm:cxn modelId="{691579A0-F860-436D-925E-E42019B692A4}" srcId="{DF564EC1-DC2F-4D68-80F4-1E9FDB03C0E6}" destId="{6DFE02BC-B7A0-41C3-9441-B452FE9CF4C9}" srcOrd="0" destOrd="0" parTransId="{95865D83-A48D-4D8B-B633-349A1C8B05A5}" sibTransId="{32EE3959-02C6-4186-B821-D688805D6018}"/>
    <dgm:cxn modelId="{516B907B-7AEF-402D-A090-C30F73EE488F}" type="presOf" srcId="{E7234B9D-F176-4FF7-B6A8-49E8FB6EAB26}" destId="{81FA755B-13F0-4782-8465-E45721CC76A2}" srcOrd="0" destOrd="0" presId="urn:microsoft.com/office/officeart/2008/layout/VerticalCurvedList"/>
    <dgm:cxn modelId="{5F750B18-A109-4BD7-BC0E-48E28845FDAA}" type="presOf" srcId="{6BB6B64E-7754-4C18-9318-6D7EFFF222AE}" destId="{AFA0D96D-7C99-4242-AC4D-ADA962243A48}" srcOrd="0" destOrd="0" presId="urn:microsoft.com/office/officeart/2008/layout/VerticalCurvedList"/>
    <dgm:cxn modelId="{42A7BC76-4D13-4EAC-91E3-7193E2F2665B}" type="presOf" srcId="{DF564EC1-DC2F-4D68-80F4-1E9FDB03C0E6}" destId="{55E2438F-1734-4032-AB68-B0AB513BC9F9}" srcOrd="0" destOrd="0" presId="urn:microsoft.com/office/officeart/2008/layout/VerticalCurvedList"/>
    <dgm:cxn modelId="{10E67EA4-71D2-49E8-9BCC-3CBDC021B1EB}" type="presParOf" srcId="{55E2438F-1734-4032-AB68-B0AB513BC9F9}" destId="{3C5907F1-F7F6-448C-9D05-D1682FA0F3EE}" srcOrd="0" destOrd="0" presId="urn:microsoft.com/office/officeart/2008/layout/VerticalCurvedList"/>
    <dgm:cxn modelId="{906689C7-4B09-4685-B0B0-0722A3EEBD29}" type="presParOf" srcId="{3C5907F1-F7F6-448C-9D05-D1682FA0F3EE}" destId="{727611C2-F8D2-4B9C-9EB8-343F66D47BAB}" srcOrd="0" destOrd="0" presId="urn:microsoft.com/office/officeart/2008/layout/VerticalCurvedList"/>
    <dgm:cxn modelId="{228FC4E0-1EB3-4CF7-81D1-3102E9621741}" type="presParOf" srcId="{727611C2-F8D2-4B9C-9EB8-343F66D47BAB}" destId="{06C4F1D7-FF79-48DC-8943-C6BCD1826C3E}" srcOrd="0" destOrd="0" presId="urn:microsoft.com/office/officeart/2008/layout/VerticalCurvedList"/>
    <dgm:cxn modelId="{ACEEDE0C-0C96-4BBC-9A65-76129F9535ED}" type="presParOf" srcId="{727611C2-F8D2-4B9C-9EB8-343F66D47BAB}" destId="{97421859-61F3-4ADB-BE11-8358541F3E7C}" srcOrd="1" destOrd="0" presId="urn:microsoft.com/office/officeart/2008/layout/VerticalCurvedList"/>
    <dgm:cxn modelId="{8934D855-C75C-4098-8392-36EE356EFA0F}" type="presParOf" srcId="{727611C2-F8D2-4B9C-9EB8-343F66D47BAB}" destId="{10C42C7A-6071-4AB4-AF76-7CA5EAC78C27}" srcOrd="2" destOrd="0" presId="urn:microsoft.com/office/officeart/2008/layout/VerticalCurvedList"/>
    <dgm:cxn modelId="{AA90D445-5EDB-4C38-8012-89ED98745D54}" type="presParOf" srcId="{727611C2-F8D2-4B9C-9EB8-343F66D47BAB}" destId="{7AF3F611-FEC9-4215-B204-50663EF68A23}" srcOrd="3" destOrd="0" presId="urn:microsoft.com/office/officeart/2008/layout/VerticalCurvedList"/>
    <dgm:cxn modelId="{80F9FC69-A71B-4E28-9B1B-7D9F99D71572}" type="presParOf" srcId="{3C5907F1-F7F6-448C-9D05-D1682FA0F3EE}" destId="{C6F04542-44DA-4678-99FE-CFAACD3CDC99}" srcOrd="1" destOrd="0" presId="urn:microsoft.com/office/officeart/2008/layout/VerticalCurvedList"/>
    <dgm:cxn modelId="{58DFBC2A-0B9F-4404-A147-E9638C2E1D1D}" type="presParOf" srcId="{3C5907F1-F7F6-448C-9D05-D1682FA0F3EE}" destId="{ABCDB41F-9EAA-4A35-8889-6D6628439B43}" srcOrd="2" destOrd="0" presId="urn:microsoft.com/office/officeart/2008/layout/VerticalCurvedList"/>
    <dgm:cxn modelId="{14F5CB08-9B74-4E81-A0B1-8401257A597D}" type="presParOf" srcId="{ABCDB41F-9EAA-4A35-8889-6D6628439B43}" destId="{310A5319-B654-4390-B7A4-5AA1288BA988}" srcOrd="0" destOrd="0" presId="urn:microsoft.com/office/officeart/2008/layout/VerticalCurvedList"/>
    <dgm:cxn modelId="{6B29E676-B0DF-456E-9209-EBF046C20AFB}" type="presParOf" srcId="{3C5907F1-F7F6-448C-9D05-D1682FA0F3EE}" destId="{D436F343-BB24-4B85-A331-E74FD75AC30A}" srcOrd="3" destOrd="0" presId="urn:microsoft.com/office/officeart/2008/layout/VerticalCurvedList"/>
    <dgm:cxn modelId="{9D5414CE-47FD-4176-BA15-D807B4BF5C99}" type="presParOf" srcId="{3C5907F1-F7F6-448C-9D05-D1682FA0F3EE}" destId="{93E93633-14D8-4FF1-ABE0-774EFCD7A974}" srcOrd="4" destOrd="0" presId="urn:microsoft.com/office/officeart/2008/layout/VerticalCurvedList"/>
    <dgm:cxn modelId="{4E21EB79-4FA5-40D6-9AF5-A270627E87BF}" type="presParOf" srcId="{93E93633-14D8-4FF1-ABE0-774EFCD7A974}" destId="{063DA064-BD3C-4A70-87D9-C5776CBBF64C}" srcOrd="0" destOrd="0" presId="urn:microsoft.com/office/officeart/2008/layout/VerticalCurvedList"/>
    <dgm:cxn modelId="{03C94FFE-761E-4ED5-A613-95A58159C901}" type="presParOf" srcId="{3C5907F1-F7F6-448C-9D05-D1682FA0F3EE}" destId="{81FA755B-13F0-4782-8465-E45721CC76A2}" srcOrd="5" destOrd="0" presId="urn:microsoft.com/office/officeart/2008/layout/VerticalCurvedList"/>
    <dgm:cxn modelId="{41012692-764F-4E57-BCF4-CF357F5D601A}" type="presParOf" srcId="{3C5907F1-F7F6-448C-9D05-D1682FA0F3EE}" destId="{B5CEDDF5-BD70-4C1E-9817-857EBDB48501}" srcOrd="6" destOrd="0" presId="urn:microsoft.com/office/officeart/2008/layout/VerticalCurvedList"/>
    <dgm:cxn modelId="{9B3FB0D4-EDED-4B6A-A346-7F7504547F64}" type="presParOf" srcId="{B5CEDDF5-BD70-4C1E-9817-857EBDB48501}" destId="{D862F589-D845-45E5-861C-E157D1EF686B}" srcOrd="0" destOrd="0" presId="urn:microsoft.com/office/officeart/2008/layout/VerticalCurvedList"/>
    <dgm:cxn modelId="{C3FC77BE-01E3-47C6-B563-A6E41758CE9D}" type="presParOf" srcId="{3C5907F1-F7F6-448C-9D05-D1682FA0F3EE}" destId="{AFA0D96D-7C99-4242-AC4D-ADA962243A48}" srcOrd="7" destOrd="0" presId="urn:microsoft.com/office/officeart/2008/layout/VerticalCurvedList"/>
    <dgm:cxn modelId="{47E89938-8FD5-4DFD-8619-D7D173BD911C}" type="presParOf" srcId="{3C5907F1-F7F6-448C-9D05-D1682FA0F3EE}" destId="{CD626A6C-C83E-47CB-9356-53A7B69628FF}" srcOrd="8" destOrd="0" presId="urn:microsoft.com/office/officeart/2008/layout/VerticalCurvedList"/>
    <dgm:cxn modelId="{764519B4-248B-4421-BCF7-C4C117C04EA5}" type="presParOf" srcId="{CD626A6C-C83E-47CB-9356-53A7B69628FF}" destId="{5F4A9519-6C10-4094-B130-491137196993}" srcOrd="0" destOrd="0" presId="urn:microsoft.com/office/officeart/2008/layout/VerticalCurvedList"/>
    <dgm:cxn modelId="{1DAA0FF2-E84E-4685-A1CD-B0C86CDECDED}" type="presParOf" srcId="{3C5907F1-F7F6-448C-9D05-D1682FA0F3EE}" destId="{9AFF8C64-A56A-430B-ACA9-9A16607F922F}" srcOrd="9" destOrd="0" presId="urn:microsoft.com/office/officeart/2008/layout/VerticalCurvedList"/>
    <dgm:cxn modelId="{E7425D32-1853-4AFF-A698-5F8ACEBFFE18}" type="presParOf" srcId="{3C5907F1-F7F6-448C-9D05-D1682FA0F3EE}" destId="{1298B161-D2EF-4721-AC87-F743D64B76B7}" srcOrd="10" destOrd="0" presId="urn:microsoft.com/office/officeart/2008/layout/VerticalCurvedList"/>
    <dgm:cxn modelId="{117DBD2C-7003-4311-A9A0-3E5C74914DF2}" type="presParOf" srcId="{1298B161-D2EF-4721-AC87-F743D64B76B7}"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ПРОВЕДЕНИЕ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D81954D1-72DE-4498-A230-37577AE66FF0}" type="pres">
      <dgm:prSet presAssocID="{93FCB457-DD25-4E59-9FAC-A35EAE74B16D}" presName="text_2" presStyleLbl="node1" presStyleIdx="1" presStyleCnt="5">
        <dgm:presLayoutVars>
          <dgm:bulletEnabled val="1"/>
        </dgm:presLayoutVars>
      </dgm:prSet>
      <dgm:spPr/>
      <dgm:t>
        <a:bodyPr/>
        <a:lstStyle/>
        <a:p>
          <a:endParaRPr lang="ru-RU"/>
        </a:p>
      </dgm:t>
    </dgm:pt>
    <dgm:pt modelId="{27C1A22F-C2CF-423A-AED9-D8BE552A3DF1}"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B7B414C7-A647-456D-828F-799FF9987032}" type="pres">
      <dgm:prSet presAssocID="{E7234B9D-F176-4FF7-B6A8-49E8FB6EAB26}" presName="text_3" presStyleLbl="node1" presStyleIdx="2" presStyleCnt="5">
        <dgm:presLayoutVars>
          <dgm:bulletEnabled val="1"/>
        </dgm:presLayoutVars>
      </dgm:prSet>
      <dgm:spPr/>
      <dgm:t>
        <a:bodyPr/>
        <a:lstStyle/>
        <a:p>
          <a:endParaRPr lang="ru-RU"/>
        </a:p>
      </dgm:t>
    </dgm:pt>
    <dgm:pt modelId="{40DDBFC1-DA3E-4B3C-83E9-A543AA2A5CFA}"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77A8AD71-3A1F-45D7-88F1-E4F7C2AF3420}" type="pres">
      <dgm:prSet presAssocID="{6BB6B64E-7754-4C18-9318-6D7EFFF222AE}" presName="text_4" presStyleLbl="node1" presStyleIdx="3" presStyleCnt="5">
        <dgm:presLayoutVars>
          <dgm:bulletEnabled val="1"/>
        </dgm:presLayoutVars>
      </dgm:prSet>
      <dgm:spPr/>
      <dgm:t>
        <a:bodyPr/>
        <a:lstStyle/>
        <a:p>
          <a:endParaRPr lang="ru-RU"/>
        </a:p>
      </dgm:t>
    </dgm:pt>
    <dgm:pt modelId="{6AC1CF9B-FF49-4320-8A97-8244C283F0FB}"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935C056B-8FE6-4E07-AD77-A4734A12A26C}" type="pres">
      <dgm:prSet presAssocID="{C06A8FA2-D30C-4849-8410-61A806FCA174}" presName="text_5" presStyleLbl="node1" presStyleIdx="4" presStyleCnt="5">
        <dgm:presLayoutVars>
          <dgm:bulletEnabled val="1"/>
        </dgm:presLayoutVars>
      </dgm:prSet>
      <dgm:spPr/>
      <dgm:t>
        <a:bodyPr/>
        <a:lstStyle/>
        <a:p>
          <a:endParaRPr lang="ru-RU"/>
        </a:p>
      </dgm:t>
    </dgm:pt>
    <dgm:pt modelId="{339F6080-017C-49D4-BC45-A5F8B866A1AD}"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A9267E1E-1BC3-4AE4-B459-1DEE78645828}" type="presOf" srcId="{6BB6B64E-7754-4C18-9318-6D7EFFF222AE}" destId="{77A8AD71-3A1F-45D7-88F1-E4F7C2AF3420}" srcOrd="0" destOrd="0" presId="urn:microsoft.com/office/officeart/2008/layout/VerticalCurvedList"/>
    <dgm:cxn modelId="{CEEC3F74-E329-41ED-B643-2DAAB31FEDE6}" type="presOf" srcId="{C06A8FA2-D30C-4849-8410-61A806FCA174}" destId="{935C056B-8FE6-4E07-AD77-A4734A12A26C}" srcOrd="0" destOrd="0" presId="urn:microsoft.com/office/officeart/2008/layout/VerticalCurvedList"/>
    <dgm:cxn modelId="{218BC468-5F36-4BB5-9967-2396F3134C72}" srcId="{DF564EC1-DC2F-4D68-80F4-1E9FDB03C0E6}" destId="{E7234B9D-F176-4FF7-B6A8-49E8FB6EAB26}" srcOrd="2" destOrd="0" parTransId="{97851F65-98F2-4FCF-B933-1D92CE7FE9EC}" sibTransId="{51678C53-20A1-4AAA-90F7-43319B6F5698}"/>
    <dgm:cxn modelId="{A8958292-02A6-47C6-B2E1-DEB2D599B233}" srcId="{DF564EC1-DC2F-4D68-80F4-1E9FDB03C0E6}" destId="{6BB6B64E-7754-4C18-9318-6D7EFFF222AE}" srcOrd="3" destOrd="0" parTransId="{D67D95E9-0E94-4BA5-B191-40DDC48C7B67}" sibTransId="{31CB3798-D090-43E3-9BD9-6B0B5D507AC3}"/>
    <dgm:cxn modelId="{189C318D-2052-42F5-A803-FFEC99CB061D}" srcId="{DF564EC1-DC2F-4D68-80F4-1E9FDB03C0E6}" destId="{93FCB457-DD25-4E59-9FAC-A35EAE74B16D}" srcOrd="1" destOrd="0" parTransId="{EB2133D1-4F0C-4742-9E9E-1DFC611E661B}" sibTransId="{302B0540-A5B3-4DD0-8552-B8805B6AE5BB}"/>
    <dgm:cxn modelId="{5C4FCBB3-A02B-4F7E-8ECF-00216B439EAA}" type="presOf" srcId="{32EE3959-02C6-4186-B821-D688805D6018}" destId="{97421859-61F3-4ADB-BE11-8358541F3E7C}" srcOrd="0" destOrd="0" presId="urn:microsoft.com/office/officeart/2008/layout/VerticalCurvedList"/>
    <dgm:cxn modelId="{5849B432-104A-4074-83F9-64AE91590932}" srcId="{DF564EC1-DC2F-4D68-80F4-1E9FDB03C0E6}" destId="{C06A8FA2-D30C-4849-8410-61A806FCA174}" srcOrd="4" destOrd="0" parTransId="{3CF0E62D-E357-4AC6-A41A-35CC76D42326}" sibTransId="{A632299E-ED55-4997-911E-A1184150DB08}"/>
    <dgm:cxn modelId="{21495643-F2ED-45F4-9114-17884027B91E}" type="presOf" srcId="{93FCB457-DD25-4E59-9FAC-A35EAE74B16D}" destId="{D81954D1-72DE-4498-A230-37577AE66FF0}"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2A05A2E5-3240-4BAC-9CDC-56666DF074A1}" type="presOf" srcId="{E7234B9D-F176-4FF7-B6A8-49E8FB6EAB26}" destId="{B7B414C7-A647-456D-828F-799FF9987032}" srcOrd="0" destOrd="0" presId="urn:microsoft.com/office/officeart/2008/layout/VerticalCurvedList"/>
    <dgm:cxn modelId="{4EB5C526-E160-4E38-BBE8-6C7D57CDE7D8}" type="presOf" srcId="{DF564EC1-DC2F-4D68-80F4-1E9FDB03C0E6}" destId="{55E2438F-1734-4032-AB68-B0AB513BC9F9}" srcOrd="0" destOrd="0" presId="urn:microsoft.com/office/officeart/2008/layout/VerticalCurvedList"/>
    <dgm:cxn modelId="{8E145129-2E53-4013-9CEA-F35F53145598}" type="presOf" srcId="{6DFE02BC-B7A0-41C3-9441-B452FE9CF4C9}" destId="{C6F04542-44DA-4678-99FE-CFAACD3CDC99}" srcOrd="0" destOrd="0" presId="urn:microsoft.com/office/officeart/2008/layout/VerticalCurvedList"/>
    <dgm:cxn modelId="{0725C623-17C0-4CB7-9312-A7197D303B75}" type="presParOf" srcId="{55E2438F-1734-4032-AB68-B0AB513BC9F9}" destId="{3C5907F1-F7F6-448C-9D05-D1682FA0F3EE}" srcOrd="0" destOrd="0" presId="urn:microsoft.com/office/officeart/2008/layout/VerticalCurvedList"/>
    <dgm:cxn modelId="{F574AE36-2743-4019-8F3D-14A924DAD7E2}" type="presParOf" srcId="{3C5907F1-F7F6-448C-9D05-D1682FA0F3EE}" destId="{727611C2-F8D2-4B9C-9EB8-343F66D47BAB}" srcOrd="0" destOrd="0" presId="urn:microsoft.com/office/officeart/2008/layout/VerticalCurvedList"/>
    <dgm:cxn modelId="{CE663B46-803E-4975-A450-15A4996DB760}" type="presParOf" srcId="{727611C2-F8D2-4B9C-9EB8-343F66D47BAB}" destId="{06C4F1D7-FF79-48DC-8943-C6BCD1826C3E}" srcOrd="0" destOrd="0" presId="urn:microsoft.com/office/officeart/2008/layout/VerticalCurvedList"/>
    <dgm:cxn modelId="{9C900066-39F2-444B-885F-D99C89F63FA3}" type="presParOf" srcId="{727611C2-F8D2-4B9C-9EB8-343F66D47BAB}" destId="{97421859-61F3-4ADB-BE11-8358541F3E7C}" srcOrd="1" destOrd="0" presId="urn:microsoft.com/office/officeart/2008/layout/VerticalCurvedList"/>
    <dgm:cxn modelId="{3C75B9B6-77B1-4A87-8A40-5F25CAC5DB2D}" type="presParOf" srcId="{727611C2-F8D2-4B9C-9EB8-343F66D47BAB}" destId="{10C42C7A-6071-4AB4-AF76-7CA5EAC78C27}" srcOrd="2" destOrd="0" presId="urn:microsoft.com/office/officeart/2008/layout/VerticalCurvedList"/>
    <dgm:cxn modelId="{D91523FD-F096-4A23-9899-34A22079B993}" type="presParOf" srcId="{727611C2-F8D2-4B9C-9EB8-343F66D47BAB}" destId="{7AF3F611-FEC9-4215-B204-50663EF68A23}" srcOrd="3" destOrd="0" presId="urn:microsoft.com/office/officeart/2008/layout/VerticalCurvedList"/>
    <dgm:cxn modelId="{FBA0AAD9-69D0-4A84-A669-5ACEABBF5E22}" type="presParOf" srcId="{3C5907F1-F7F6-448C-9D05-D1682FA0F3EE}" destId="{C6F04542-44DA-4678-99FE-CFAACD3CDC99}" srcOrd="1" destOrd="0" presId="urn:microsoft.com/office/officeart/2008/layout/VerticalCurvedList"/>
    <dgm:cxn modelId="{E836D4AE-CF33-4C80-A008-E77ACFBBE9B8}" type="presParOf" srcId="{3C5907F1-F7F6-448C-9D05-D1682FA0F3EE}" destId="{ABCDB41F-9EAA-4A35-8889-6D6628439B43}" srcOrd="2" destOrd="0" presId="urn:microsoft.com/office/officeart/2008/layout/VerticalCurvedList"/>
    <dgm:cxn modelId="{62767078-F4A7-4E44-B4DC-47076243D9D2}" type="presParOf" srcId="{ABCDB41F-9EAA-4A35-8889-6D6628439B43}" destId="{310A5319-B654-4390-B7A4-5AA1288BA988}" srcOrd="0" destOrd="0" presId="urn:microsoft.com/office/officeart/2008/layout/VerticalCurvedList"/>
    <dgm:cxn modelId="{60C4B16F-E7FA-4E18-A592-B19D2BD3F409}" type="presParOf" srcId="{3C5907F1-F7F6-448C-9D05-D1682FA0F3EE}" destId="{D81954D1-72DE-4498-A230-37577AE66FF0}" srcOrd="3" destOrd="0" presId="urn:microsoft.com/office/officeart/2008/layout/VerticalCurvedList"/>
    <dgm:cxn modelId="{2FC99653-C1D6-4AF8-AB3D-E14046C815BE}" type="presParOf" srcId="{3C5907F1-F7F6-448C-9D05-D1682FA0F3EE}" destId="{27C1A22F-C2CF-423A-AED9-D8BE552A3DF1}" srcOrd="4" destOrd="0" presId="urn:microsoft.com/office/officeart/2008/layout/VerticalCurvedList"/>
    <dgm:cxn modelId="{2D0E2779-A4F2-4D48-A4F1-866AB252C57B}" type="presParOf" srcId="{27C1A22F-C2CF-423A-AED9-D8BE552A3DF1}" destId="{063DA064-BD3C-4A70-87D9-C5776CBBF64C}" srcOrd="0" destOrd="0" presId="urn:microsoft.com/office/officeart/2008/layout/VerticalCurvedList"/>
    <dgm:cxn modelId="{CBD01FD9-14E2-4E02-A3CE-41E695C45A86}" type="presParOf" srcId="{3C5907F1-F7F6-448C-9D05-D1682FA0F3EE}" destId="{B7B414C7-A647-456D-828F-799FF9987032}" srcOrd="5" destOrd="0" presId="urn:microsoft.com/office/officeart/2008/layout/VerticalCurvedList"/>
    <dgm:cxn modelId="{9F76C674-AC64-4E64-948C-258EA39EA05F}" type="presParOf" srcId="{3C5907F1-F7F6-448C-9D05-D1682FA0F3EE}" destId="{40DDBFC1-DA3E-4B3C-83E9-A543AA2A5CFA}" srcOrd="6" destOrd="0" presId="urn:microsoft.com/office/officeart/2008/layout/VerticalCurvedList"/>
    <dgm:cxn modelId="{EA72B328-2741-40C1-B5E5-CCAAC53CC926}" type="presParOf" srcId="{40DDBFC1-DA3E-4B3C-83E9-A543AA2A5CFA}" destId="{D862F589-D845-45E5-861C-E157D1EF686B}" srcOrd="0" destOrd="0" presId="urn:microsoft.com/office/officeart/2008/layout/VerticalCurvedList"/>
    <dgm:cxn modelId="{68A727A6-9530-4F55-AC0F-7D8DA196BC78}" type="presParOf" srcId="{3C5907F1-F7F6-448C-9D05-D1682FA0F3EE}" destId="{77A8AD71-3A1F-45D7-88F1-E4F7C2AF3420}" srcOrd="7" destOrd="0" presId="urn:microsoft.com/office/officeart/2008/layout/VerticalCurvedList"/>
    <dgm:cxn modelId="{9BDDB735-1D93-44D5-9934-5AD612891F40}" type="presParOf" srcId="{3C5907F1-F7F6-448C-9D05-D1682FA0F3EE}" destId="{6AC1CF9B-FF49-4320-8A97-8244C283F0FB}" srcOrd="8" destOrd="0" presId="urn:microsoft.com/office/officeart/2008/layout/VerticalCurvedList"/>
    <dgm:cxn modelId="{9ED3EAC0-18B5-4833-B7F2-303DB372F613}" type="presParOf" srcId="{6AC1CF9B-FF49-4320-8A97-8244C283F0FB}" destId="{5F4A9519-6C10-4094-B130-491137196993}" srcOrd="0" destOrd="0" presId="urn:microsoft.com/office/officeart/2008/layout/VerticalCurvedList"/>
    <dgm:cxn modelId="{2FEAD605-64A5-4BFA-8375-73328848B5E8}" type="presParOf" srcId="{3C5907F1-F7F6-448C-9D05-D1682FA0F3EE}" destId="{935C056B-8FE6-4E07-AD77-A4734A12A26C}" srcOrd="9" destOrd="0" presId="urn:microsoft.com/office/officeart/2008/layout/VerticalCurvedList"/>
    <dgm:cxn modelId="{D68049A6-4412-4B86-85AC-88368D80C1A2}" type="presParOf" srcId="{3C5907F1-F7F6-448C-9D05-D1682FA0F3EE}" destId="{339F6080-017C-49D4-BC45-A5F8B866A1AD}" srcOrd="10" destOrd="0" presId="urn:microsoft.com/office/officeart/2008/layout/VerticalCurvedList"/>
    <dgm:cxn modelId="{53400ACC-03B7-4B12-8C05-65C3590B2E0C}" type="presParOf" srcId="{339F6080-017C-49D4-BC45-A5F8B866A1AD}"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ПРОВЕДЕНИЮ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EFB8D58B-FB31-4F85-8FEC-112F248D09CB}" type="pres">
      <dgm:prSet presAssocID="{93FCB457-DD25-4E59-9FAC-A35EAE74B16D}" presName="text_2" presStyleLbl="node1" presStyleIdx="1" presStyleCnt="5">
        <dgm:presLayoutVars>
          <dgm:bulletEnabled val="1"/>
        </dgm:presLayoutVars>
      </dgm:prSet>
      <dgm:spPr/>
      <dgm:t>
        <a:bodyPr/>
        <a:lstStyle/>
        <a:p>
          <a:endParaRPr lang="ru-RU"/>
        </a:p>
      </dgm:t>
    </dgm:pt>
    <dgm:pt modelId="{3EA96F69-DC44-4809-9ECB-4342A68B9284}"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7AB88661-E3F7-4118-923C-16288DC6ADE7}" type="pres">
      <dgm:prSet presAssocID="{E7234B9D-F176-4FF7-B6A8-49E8FB6EAB26}" presName="text_3" presStyleLbl="node1" presStyleIdx="2" presStyleCnt="5">
        <dgm:presLayoutVars>
          <dgm:bulletEnabled val="1"/>
        </dgm:presLayoutVars>
      </dgm:prSet>
      <dgm:spPr/>
      <dgm:t>
        <a:bodyPr/>
        <a:lstStyle/>
        <a:p>
          <a:endParaRPr lang="ru-RU"/>
        </a:p>
      </dgm:t>
    </dgm:pt>
    <dgm:pt modelId="{046B56D9-AEA6-425A-8B10-A8E7E409C733}"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7FFEB597-C891-4D43-B9DE-068971E1E108}" type="pres">
      <dgm:prSet presAssocID="{6BB6B64E-7754-4C18-9318-6D7EFFF222AE}" presName="text_4" presStyleLbl="node1" presStyleIdx="3" presStyleCnt="5">
        <dgm:presLayoutVars>
          <dgm:bulletEnabled val="1"/>
        </dgm:presLayoutVars>
      </dgm:prSet>
      <dgm:spPr/>
      <dgm:t>
        <a:bodyPr/>
        <a:lstStyle/>
        <a:p>
          <a:endParaRPr lang="ru-RU"/>
        </a:p>
      </dgm:t>
    </dgm:pt>
    <dgm:pt modelId="{DCC70256-879D-40E1-AE68-9A94E4201E9F}"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6F9474C8-A0C3-42B5-B9EE-8697DE5A8599}" type="pres">
      <dgm:prSet presAssocID="{C06A8FA2-D30C-4849-8410-61A806FCA174}" presName="text_5" presStyleLbl="node1" presStyleIdx="4" presStyleCnt="5">
        <dgm:presLayoutVars>
          <dgm:bulletEnabled val="1"/>
        </dgm:presLayoutVars>
      </dgm:prSet>
      <dgm:spPr/>
      <dgm:t>
        <a:bodyPr/>
        <a:lstStyle/>
        <a:p>
          <a:endParaRPr lang="ru-RU"/>
        </a:p>
      </dgm:t>
    </dgm:pt>
    <dgm:pt modelId="{A6A69085-B52F-4589-9155-28729B244824}"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EC65DEE0-BCEA-4F55-B758-BF030B862A22}" type="presOf" srcId="{C06A8FA2-D30C-4849-8410-61A806FCA174}" destId="{6F9474C8-A0C3-42B5-B9EE-8697DE5A8599}" srcOrd="0" destOrd="0" presId="urn:microsoft.com/office/officeart/2008/layout/VerticalCurvedList"/>
    <dgm:cxn modelId="{218BC468-5F36-4BB5-9967-2396F3134C72}" srcId="{DF564EC1-DC2F-4D68-80F4-1E9FDB03C0E6}" destId="{E7234B9D-F176-4FF7-B6A8-49E8FB6EAB26}" srcOrd="2" destOrd="0" parTransId="{97851F65-98F2-4FCF-B933-1D92CE7FE9EC}" sibTransId="{51678C53-20A1-4AAA-90F7-43319B6F5698}"/>
    <dgm:cxn modelId="{A8958292-02A6-47C6-B2E1-DEB2D599B233}" srcId="{DF564EC1-DC2F-4D68-80F4-1E9FDB03C0E6}" destId="{6BB6B64E-7754-4C18-9318-6D7EFFF222AE}" srcOrd="3" destOrd="0" parTransId="{D67D95E9-0E94-4BA5-B191-40DDC48C7B67}" sibTransId="{31CB3798-D090-43E3-9BD9-6B0B5D507AC3}"/>
    <dgm:cxn modelId="{189C318D-2052-42F5-A803-FFEC99CB061D}" srcId="{DF564EC1-DC2F-4D68-80F4-1E9FDB03C0E6}" destId="{93FCB457-DD25-4E59-9FAC-A35EAE74B16D}" srcOrd="1" destOrd="0" parTransId="{EB2133D1-4F0C-4742-9E9E-1DFC611E661B}" sibTransId="{302B0540-A5B3-4DD0-8552-B8805B6AE5BB}"/>
    <dgm:cxn modelId="{5849B432-104A-4074-83F9-64AE91590932}" srcId="{DF564EC1-DC2F-4D68-80F4-1E9FDB03C0E6}" destId="{C06A8FA2-D30C-4849-8410-61A806FCA174}" srcOrd="4" destOrd="0" parTransId="{3CF0E62D-E357-4AC6-A41A-35CC76D42326}" sibTransId="{A632299E-ED55-4997-911E-A1184150DB08}"/>
    <dgm:cxn modelId="{1B01F2E3-388F-474A-BF19-AF03FE1FEFFC}" type="presOf" srcId="{6BB6B64E-7754-4C18-9318-6D7EFFF222AE}" destId="{7FFEB597-C891-4D43-B9DE-068971E1E108}"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AF066A27-79D3-4342-BC19-4437CED1E56C}" type="presOf" srcId="{32EE3959-02C6-4186-B821-D688805D6018}" destId="{97421859-61F3-4ADB-BE11-8358541F3E7C}" srcOrd="0" destOrd="0" presId="urn:microsoft.com/office/officeart/2008/layout/VerticalCurvedList"/>
    <dgm:cxn modelId="{F08B9B87-C08C-4F06-8B89-4446777433E9}" type="presOf" srcId="{E7234B9D-F176-4FF7-B6A8-49E8FB6EAB26}" destId="{7AB88661-E3F7-4118-923C-16288DC6ADE7}" srcOrd="0" destOrd="0" presId="urn:microsoft.com/office/officeart/2008/layout/VerticalCurvedList"/>
    <dgm:cxn modelId="{2EA6D5A4-88DE-405A-AF33-D63EC822ECCE}" type="presOf" srcId="{DF564EC1-DC2F-4D68-80F4-1E9FDB03C0E6}" destId="{55E2438F-1734-4032-AB68-B0AB513BC9F9}" srcOrd="0" destOrd="0" presId="urn:microsoft.com/office/officeart/2008/layout/VerticalCurvedList"/>
    <dgm:cxn modelId="{34E76899-44CF-4480-B9C1-D2ECAD072A18}" type="presOf" srcId="{6DFE02BC-B7A0-41C3-9441-B452FE9CF4C9}" destId="{C6F04542-44DA-4678-99FE-CFAACD3CDC99}" srcOrd="0" destOrd="0" presId="urn:microsoft.com/office/officeart/2008/layout/VerticalCurvedList"/>
    <dgm:cxn modelId="{66A1F597-2480-4D4A-A134-357ADB6974AE}" type="presOf" srcId="{93FCB457-DD25-4E59-9FAC-A35EAE74B16D}" destId="{EFB8D58B-FB31-4F85-8FEC-112F248D09CB}" srcOrd="0" destOrd="0" presId="urn:microsoft.com/office/officeart/2008/layout/VerticalCurvedList"/>
    <dgm:cxn modelId="{3B8A3980-56FB-41D2-8264-AE21230D3F9E}" type="presParOf" srcId="{55E2438F-1734-4032-AB68-B0AB513BC9F9}" destId="{3C5907F1-F7F6-448C-9D05-D1682FA0F3EE}" srcOrd="0" destOrd="0" presId="urn:microsoft.com/office/officeart/2008/layout/VerticalCurvedList"/>
    <dgm:cxn modelId="{59D6BC9D-3AD3-4484-9465-C0C8D7560573}" type="presParOf" srcId="{3C5907F1-F7F6-448C-9D05-D1682FA0F3EE}" destId="{727611C2-F8D2-4B9C-9EB8-343F66D47BAB}" srcOrd="0" destOrd="0" presId="urn:microsoft.com/office/officeart/2008/layout/VerticalCurvedList"/>
    <dgm:cxn modelId="{FB8C176A-8220-4C85-ADC9-3BDC61FBB094}" type="presParOf" srcId="{727611C2-F8D2-4B9C-9EB8-343F66D47BAB}" destId="{06C4F1D7-FF79-48DC-8943-C6BCD1826C3E}" srcOrd="0" destOrd="0" presId="urn:microsoft.com/office/officeart/2008/layout/VerticalCurvedList"/>
    <dgm:cxn modelId="{B56F8245-10E8-4302-9F78-B21033D64A83}" type="presParOf" srcId="{727611C2-F8D2-4B9C-9EB8-343F66D47BAB}" destId="{97421859-61F3-4ADB-BE11-8358541F3E7C}" srcOrd="1" destOrd="0" presId="urn:microsoft.com/office/officeart/2008/layout/VerticalCurvedList"/>
    <dgm:cxn modelId="{23842D4F-AAF4-41B2-8191-89232C11893D}" type="presParOf" srcId="{727611C2-F8D2-4B9C-9EB8-343F66D47BAB}" destId="{10C42C7A-6071-4AB4-AF76-7CA5EAC78C27}" srcOrd="2" destOrd="0" presId="urn:microsoft.com/office/officeart/2008/layout/VerticalCurvedList"/>
    <dgm:cxn modelId="{7600C8FD-5F3E-45A2-80F5-F55BC9FAD09F}" type="presParOf" srcId="{727611C2-F8D2-4B9C-9EB8-343F66D47BAB}" destId="{7AF3F611-FEC9-4215-B204-50663EF68A23}" srcOrd="3" destOrd="0" presId="urn:microsoft.com/office/officeart/2008/layout/VerticalCurvedList"/>
    <dgm:cxn modelId="{1B04542A-623F-4467-BFD5-5F6CC4A5FCAC}" type="presParOf" srcId="{3C5907F1-F7F6-448C-9D05-D1682FA0F3EE}" destId="{C6F04542-44DA-4678-99FE-CFAACD3CDC99}" srcOrd="1" destOrd="0" presId="urn:microsoft.com/office/officeart/2008/layout/VerticalCurvedList"/>
    <dgm:cxn modelId="{872BB36E-B9D5-4B35-AB1F-0F00A9740B31}" type="presParOf" srcId="{3C5907F1-F7F6-448C-9D05-D1682FA0F3EE}" destId="{ABCDB41F-9EAA-4A35-8889-6D6628439B43}" srcOrd="2" destOrd="0" presId="urn:microsoft.com/office/officeart/2008/layout/VerticalCurvedList"/>
    <dgm:cxn modelId="{3B472980-E1A2-480E-A7AA-84BB3C263B04}" type="presParOf" srcId="{ABCDB41F-9EAA-4A35-8889-6D6628439B43}" destId="{310A5319-B654-4390-B7A4-5AA1288BA988}" srcOrd="0" destOrd="0" presId="urn:microsoft.com/office/officeart/2008/layout/VerticalCurvedList"/>
    <dgm:cxn modelId="{84309318-FF2A-4D1B-BC14-FA00AB9AE4A9}" type="presParOf" srcId="{3C5907F1-F7F6-448C-9D05-D1682FA0F3EE}" destId="{EFB8D58B-FB31-4F85-8FEC-112F248D09CB}" srcOrd="3" destOrd="0" presId="urn:microsoft.com/office/officeart/2008/layout/VerticalCurvedList"/>
    <dgm:cxn modelId="{9F2660FE-2564-4A96-936E-355F7F87D596}" type="presParOf" srcId="{3C5907F1-F7F6-448C-9D05-D1682FA0F3EE}" destId="{3EA96F69-DC44-4809-9ECB-4342A68B9284}" srcOrd="4" destOrd="0" presId="urn:microsoft.com/office/officeart/2008/layout/VerticalCurvedList"/>
    <dgm:cxn modelId="{912734D2-3B2E-4C7B-A7E7-490975FD3CA2}" type="presParOf" srcId="{3EA96F69-DC44-4809-9ECB-4342A68B9284}" destId="{063DA064-BD3C-4A70-87D9-C5776CBBF64C}" srcOrd="0" destOrd="0" presId="urn:microsoft.com/office/officeart/2008/layout/VerticalCurvedList"/>
    <dgm:cxn modelId="{355198BD-CB41-46A9-95D1-B2B0A565D26F}" type="presParOf" srcId="{3C5907F1-F7F6-448C-9D05-D1682FA0F3EE}" destId="{7AB88661-E3F7-4118-923C-16288DC6ADE7}" srcOrd="5" destOrd="0" presId="urn:microsoft.com/office/officeart/2008/layout/VerticalCurvedList"/>
    <dgm:cxn modelId="{AC134AD4-2DBB-4B44-A07B-75CAA0936B89}" type="presParOf" srcId="{3C5907F1-F7F6-448C-9D05-D1682FA0F3EE}" destId="{046B56D9-AEA6-425A-8B10-A8E7E409C733}" srcOrd="6" destOrd="0" presId="urn:microsoft.com/office/officeart/2008/layout/VerticalCurvedList"/>
    <dgm:cxn modelId="{6E987B06-6C24-4603-A9CF-26ABD46587FD}" type="presParOf" srcId="{046B56D9-AEA6-425A-8B10-A8E7E409C733}" destId="{D862F589-D845-45E5-861C-E157D1EF686B}" srcOrd="0" destOrd="0" presId="urn:microsoft.com/office/officeart/2008/layout/VerticalCurvedList"/>
    <dgm:cxn modelId="{1DAF85BC-8AC0-4521-8A95-5C6523EE8969}" type="presParOf" srcId="{3C5907F1-F7F6-448C-9D05-D1682FA0F3EE}" destId="{7FFEB597-C891-4D43-B9DE-068971E1E108}" srcOrd="7" destOrd="0" presId="urn:microsoft.com/office/officeart/2008/layout/VerticalCurvedList"/>
    <dgm:cxn modelId="{DE02A2F1-BF26-42B4-8CA9-4EBF78BC139C}" type="presParOf" srcId="{3C5907F1-F7F6-448C-9D05-D1682FA0F3EE}" destId="{DCC70256-879D-40E1-AE68-9A94E4201E9F}" srcOrd="8" destOrd="0" presId="urn:microsoft.com/office/officeart/2008/layout/VerticalCurvedList"/>
    <dgm:cxn modelId="{ED22AEEC-4DB1-4CFF-97CB-0030D22B965B}" type="presParOf" srcId="{DCC70256-879D-40E1-AE68-9A94E4201E9F}" destId="{5F4A9519-6C10-4094-B130-491137196993}" srcOrd="0" destOrd="0" presId="urn:microsoft.com/office/officeart/2008/layout/VerticalCurvedList"/>
    <dgm:cxn modelId="{6BD5C773-FABC-4FB7-947C-B54E63ED1606}" type="presParOf" srcId="{3C5907F1-F7F6-448C-9D05-D1682FA0F3EE}" destId="{6F9474C8-A0C3-42B5-B9EE-8697DE5A8599}" srcOrd="9" destOrd="0" presId="urn:microsoft.com/office/officeart/2008/layout/VerticalCurvedList"/>
    <dgm:cxn modelId="{B37C80B8-7F59-4452-B1AC-3D764C60348C}" type="presParOf" srcId="{3C5907F1-F7F6-448C-9D05-D1682FA0F3EE}" destId="{A6A69085-B52F-4589-9155-28729B244824}" srcOrd="10" destOrd="0" presId="urn:microsoft.com/office/officeart/2008/layout/VerticalCurvedList"/>
    <dgm:cxn modelId="{8D233452-C3F6-4C6B-A64B-F59567E29832}" type="presParOf" srcId="{A6A69085-B52F-4589-9155-28729B244824}"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ata4.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К ПРОВЕДЕНИЮ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888495D7-8F6C-4DB1-8AD1-759D27B46287}">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ПРОВЕДЕНИЕ ОГЭ В АУДИТОРИИ</a:t>
          </a:r>
        </a:p>
      </dgm:t>
    </dgm:pt>
    <dgm:pt modelId="{0B2156CE-DF4D-40BD-AA62-D70FDB9933D4}" type="parTrans" cxnId="{6583A194-8EC2-4A21-8627-E8D68B14F49C}">
      <dgm:prSet/>
      <dgm:spPr/>
      <dgm:t>
        <a:bodyPr/>
        <a:lstStyle/>
        <a:p>
          <a:endParaRPr lang="ru-RU" dirty="0"/>
        </a:p>
      </dgm:t>
    </dgm:pt>
    <dgm:pt modelId="{E9678E1F-A70C-4A91-B5C0-7DF478EA1B13}" type="sibTrans" cxnId="{6583A194-8EC2-4A21-8627-E8D68B14F49C}">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a:solidFill>
          <a:schemeClr val="bg1"/>
        </a:solidFill>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6"/>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6"/>
      <dgm:spPr/>
    </dgm:pt>
    <dgm:pt modelId="{7AF3F611-FEC9-4215-B204-50663EF68A23}" type="pres">
      <dgm:prSet presAssocID="{DF564EC1-DC2F-4D68-80F4-1E9FDB03C0E6}" presName="dstNode" presStyleLbl="node1" presStyleIdx="0" presStyleCnt="6"/>
      <dgm:spPr/>
    </dgm:pt>
    <dgm:pt modelId="{C6F04542-44DA-4678-99FE-CFAACD3CDC99}" type="pres">
      <dgm:prSet presAssocID="{6DFE02BC-B7A0-41C3-9441-B452FE9CF4C9}" presName="text_1" presStyleLbl="node1" presStyleIdx="0" presStyleCnt="6">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6"/>
      <dgm:spPr/>
    </dgm:pt>
    <dgm:pt modelId="{2F1EA952-7672-4348-B59D-E28739816DF9}" type="pres">
      <dgm:prSet presAssocID="{888495D7-8F6C-4DB1-8AD1-759D27B46287}" presName="text_2" presStyleLbl="node1" presStyleIdx="1" presStyleCnt="6">
        <dgm:presLayoutVars>
          <dgm:bulletEnabled val="1"/>
        </dgm:presLayoutVars>
      </dgm:prSet>
      <dgm:spPr/>
      <dgm:t>
        <a:bodyPr/>
        <a:lstStyle/>
        <a:p>
          <a:endParaRPr lang="ru-RU"/>
        </a:p>
      </dgm:t>
    </dgm:pt>
    <dgm:pt modelId="{79F8CCD6-5F35-44C1-AEE7-6EABFE13510F}" type="pres">
      <dgm:prSet presAssocID="{888495D7-8F6C-4DB1-8AD1-759D27B46287}" presName="accent_2" presStyleCnt="0"/>
      <dgm:spPr/>
    </dgm:pt>
    <dgm:pt modelId="{5C89DB57-B4BD-4D28-A241-E3F7E01C505F}" type="pres">
      <dgm:prSet presAssocID="{888495D7-8F6C-4DB1-8AD1-759D27B46287}" presName="accentRepeatNode" presStyleLbl="solidFgAcc1" presStyleIdx="1" presStyleCnt="6"/>
      <dgm:spPr/>
    </dgm:pt>
    <dgm:pt modelId="{529D69AA-EC67-44DA-83AD-EDBCD1337002}" type="pres">
      <dgm:prSet presAssocID="{93FCB457-DD25-4E59-9FAC-A35EAE74B16D}" presName="text_3" presStyleLbl="node1" presStyleIdx="2" presStyleCnt="6">
        <dgm:presLayoutVars>
          <dgm:bulletEnabled val="1"/>
        </dgm:presLayoutVars>
      </dgm:prSet>
      <dgm:spPr/>
      <dgm:t>
        <a:bodyPr/>
        <a:lstStyle/>
        <a:p>
          <a:endParaRPr lang="ru-RU"/>
        </a:p>
      </dgm:t>
    </dgm:pt>
    <dgm:pt modelId="{107D396B-600D-4EE5-8DDC-290386F48403}" type="pres">
      <dgm:prSet presAssocID="{93FCB457-DD25-4E59-9FAC-A35EAE74B16D}" presName="accent_3" presStyleCnt="0"/>
      <dgm:spPr/>
    </dgm:pt>
    <dgm:pt modelId="{063DA064-BD3C-4A70-87D9-C5776CBBF64C}" type="pres">
      <dgm:prSet presAssocID="{93FCB457-DD25-4E59-9FAC-A35EAE74B16D}" presName="accentRepeatNode" presStyleLbl="solidFgAcc1" presStyleIdx="2" presStyleCnt="6"/>
      <dgm:spPr/>
    </dgm:pt>
    <dgm:pt modelId="{5EAF3845-6532-4194-9B5E-118538C16046}" type="pres">
      <dgm:prSet presAssocID="{E7234B9D-F176-4FF7-B6A8-49E8FB6EAB26}" presName="text_4" presStyleLbl="node1" presStyleIdx="3" presStyleCnt="6">
        <dgm:presLayoutVars>
          <dgm:bulletEnabled val="1"/>
        </dgm:presLayoutVars>
      </dgm:prSet>
      <dgm:spPr/>
      <dgm:t>
        <a:bodyPr/>
        <a:lstStyle/>
        <a:p>
          <a:endParaRPr lang="ru-RU"/>
        </a:p>
      </dgm:t>
    </dgm:pt>
    <dgm:pt modelId="{2EF7860F-0469-4956-945A-239352A416F0}" type="pres">
      <dgm:prSet presAssocID="{E7234B9D-F176-4FF7-B6A8-49E8FB6EAB26}" presName="accent_4" presStyleCnt="0"/>
      <dgm:spPr/>
    </dgm:pt>
    <dgm:pt modelId="{D862F589-D845-45E5-861C-E157D1EF686B}" type="pres">
      <dgm:prSet presAssocID="{E7234B9D-F176-4FF7-B6A8-49E8FB6EAB26}" presName="accentRepeatNode" presStyleLbl="solidFgAcc1" presStyleIdx="3" presStyleCnt="6"/>
      <dgm:spPr/>
    </dgm:pt>
    <dgm:pt modelId="{7FF42C36-BAB8-464F-A249-E04174936EA2}" type="pres">
      <dgm:prSet presAssocID="{6BB6B64E-7754-4C18-9318-6D7EFFF222AE}" presName="text_5" presStyleLbl="node1" presStyleIdx="4" presStyleCnt="6">
        <dgm:presLayoutVars>
          <dgm:bulletEnabled val="1"/>
        </dgm:presLayoutVars>
      </dgm:prSet>
      <dgm:spPr/>
      <dgm:t>
        <a:bodyPr/>
        <a:lstStyle/>
        <a:p>
          <a:endParaRPr lang="ru-RU"/>
        </a:p>
      </dgm:t>
    </dgm:pt>
    <dgm:pt modelId="{5C52B24D-8A84-4F2C-83B7-A19DF52545AC}" type="pres">
      <dgm:prSet presAssocID="{6BB6B64E-7754-4C18-9318-6D7EFFF222AE}" presName="accent_5" presStyleCnt="0"/>
      <dgm:spPr/>
    </dgm:pt>
    <dgm:pt modelId="{5F4A9519-6C10-4094-B130-491137196993}" type="pres">
      <dgm:prSet presAssocID="{6BB6B64E-7754-4C18-9318-6D7EFFF222AE}" presName="accentRepeatNode" presStyleLbl="solidFgAcc1" presStyleIdx="4" presStyleCnt="6"/>
      <dgm:spPr/>
    </dgm:pt>
    <dgm:pt modelId="{5A42842F-49B9-438B-A7D4-F2F4F30DA920}" type="pres">
      <dgm:prSet presAssocID="{C06A8FA2-D30C-4849-8410-61A806FCA174}" presName="text_6" presStyleLbl="node1" presStyleIdx="5" presStyleCnt="6">
        <dgm:presLayoutVars>
          <dgm:bulletEnabled val="1"/>
        </dgm:presLayoutVars>
      </dgm:prSet>
      <dgm:spPr/>
      <dgm:t>
        <a:bodyPr/>
        <a:lstStyle/>
        <a:p>
          <a:endParaRPr lang="ru-RU"/>
        </a:p>
      </dgm:t>
    </dgm:pt>
    <dgm:pt modelId="{124D4DCA-F832-4BD5-88DB-666F78A3DB27}" type="pres">
      <dgm:prSet presAssocID="{C06A8FA2-D30C-4849-8410-61A806FCA174}" presName="accent_6" presStyleCnt="0"/>
      <dgm:spPr/>
    </dgm:pt>
    <dgm:pt modelId="{4DB7DFEA-F4F9-4E02-8C2E-087EA2BD845F}" type="pres">
      <dgm:prSet presAssocID="{C06A8FA2-D30C-4849-8410-61A806FCA174}" presName="accentRepeatNode" presStyleLbl="solidFgAcc1" presStyleIdx="5" presStyleCnt="6"/>
      <dgm:spPr/>
    </dgm:pt>
  </dgm:ptLst>
  <dgm:cxnLst>
    <dgm:cxn modelId="{32A614EC-6F90-4489-886D-72FC39E79CE0}" type="presOf" srcId="{6BB6B64E-7754-4C18-9318-6D7EFFF222AE}" destId="{7FF42C36-BAB8-464F-A249-E04174936EA2}" srcOrd="0" destOrd="0" presId="urn:microsoft.com/office/officeart/2008/layout/VerticalCurvedList"/>
    <dgm:cxn modelId="{A9F94009-AF42-4EB9-8153-66030929CD93}" type="presOf" srcId="{E7234B9D-F176-4FF7-B6A8-49E8FB6EAB26}" destId="{5EAF3845-6532-4194-9B5E-118538C16046}" srcOrd="0" destOrd="0" presId="urn:microsoft.com/office/officeart/2008/layout/VerticalCurvedList"/>
    <dgm:cxn modelId="{218BC468-5F36-4BB5-9967-2396F3134C72}" srcId="{DF564EC1-DC2F-4D68-80F4-1E9FDB03C0E6}" destId="{E7234B9D-F176-4FF7-B6A8-49E8FB6EAB26}" srcOrd="3" destOrd="0" parTransId="{97851F65-98F2-4FCF-B933-1D92CE7FE9EC}" sibTransId="{51678C53-20A1-4AAA-90F7-43319B6F5698}"/>
    <dgm:cxn modelId="{A8958292-02A6-47C6-B2E1-DEB2D599B233}" srcId="{DF564EC1-DC2F-4D68-80F4-1E9FDB03C0E6}" destId="{6BB6B64E-7754-4C18-9318-6D7EFFF222AE}" srcOrd="4" destOrd="0" parTransId="{D67D95E9-0E94-4BA5-B191-40DDC48C7B67}" sibTransId="{31CB3798-D090-43E3-9BD9-6B0B5D507AC3}"/>
    <dgm:cxn modelId="{189C318D-2052-42F5-A803-FFEC99CB061D}" srcId="{DF564EC1-DC2F-4D68-80F4-1E9FDB03C0E6}" destId="{93FCB457-DD25-4E59-9FAC-A35EAE74B16D}" srcOrd="2" destOrd="0" parTransId="{EB2133D1-4F0C-4742-9E9E-1DFC611E661B}" sibTransId="{302B0540-A5B3-4DD0-8552-B8805B6AE5BB}"/>
    <dgm:cxn modelId="{013E018B-163E-48FF-A102-F81CF98D6324}" type="presOf" srcId="{93FCB457-DD25-4E59-9FAC-A35EAE74B16D}" destId="{529D69AA-EC67-44DA-83AD-EDBCD1337002}" srcOrd="0" destOrd="0" presId="urn:microsoft.com/office/officeart/2008/layout/VerticalCurvedList"/>
    <dgm:cxn modelId="{A64836EE-9FBA-4174-AF18-44536D0E9BE1}" type="presOf" srcId="{C06A8FA2-D30C-4849-8410-61A806FCA174}" destId="{5A42842F-49B9-438B-A7D4-F2F4F30DA920}" srcOrd="0" destOrd="0" presId="urn:microsoft.com/office/officeart/2008/layout/VerticalCurvedList"/>
    <dgm:cxn modelId="{5849B432-104A-4074-83F9-64AE91590932}" srcId="{DF564EC1-DC2F-4D68-80F4-1E9FDB03C0E6}" destId="{C06A8FA2-D30C-4849-8410-61A806FCA174}" srcOrd="5" destOrd="0" parTransId="{3CF0E62D-E357-4AC6-A41A-35CC76D42326}" sibTransId="{A632299E-ED55-4997-911E-A1184150DB08}"/>
    <dgm:cxn modelId="{2E54557A-8F2D-4541-BAC8-F54756F652B1}" type="presOf" srcId="{32EE3959-02C6-4186-B821-D688805D6018}" destId="{97421859-61F3-4ADB-BE11-8358541F3E7C}"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9A2EDB54-851D-4F5E-B5EB-D84C6D5D42A6}" type="presOf" srcId="{DF564EC1-DC2F-4D68-80F4-1E9FDB03C0E6}" destId="{55E2438F-1734-4032-AB68-B0AB513BC9F9}" srcOrd="0" destOrd="0" presId="urn:microsoft.com/office/officeart/2008/layout/VerticalCurvedList"/>
    <dgm:cxn modelId="{6583A194-8EC2-4A21-8627-E8D68B14F49C}" srcId="{DF564EC1-DC2F-4D68-80F4-1E9FDB03C0E6}" destId="{888495D7-8F6C-4DB1-8AD1-759D27B46287}" srcOrd="1" destOrd="0" parTransId="{0B2156CE-DF4D-40BD-AA62-D70FDB9933D4}" sibTransId="{E9678E1F-A70C-4A91-B5C0-7DF478EA1B13}"/>
    <dgm:cxn modelId="{EE4B80C9-9FCF-4603-9C40-26DC2FE2CB41}" type="presOf" srcId="{888495D7-8F6C-4DB1-8AD1-759D27B46287}" destId="{2F1EA952-7672-4348-B59D-E28739816DF9}" srcOrd="0" destOrd="0" presId="urn:microsoft.com/office/officeart/2008/layout/VerticalCurvedList"/>
    <dgm:cxn modelId="{23839BA3-C7C5-4BA8-823B-7BAC8E0C130E}" type="presOf" srcId="{6DFE02BC-B7A0-41C3-9441-B452FE9CF4C9}" destId="{C6F04542-44DA-4678-99FE-CFAACD3CDC99}" srcOrd="0" destOrd="0" presId="urn:microsoft.com/office/officeart/2008/layout/VerticalCurvedList"/>
    <dgm:cxn modelId="{13223AF6-1D8A-4431-91B7-525CB217376A}" type="presParOf" srcId="{55E2438F-1734-4032-AB68-B0AB513BC9F9}" destId="{3C5907F1-F7F6-448C-9D05-D1682FA0F3EE}" srcOrd="0" destOrd="0" presId="urn:microsoft.com/office/officeart/2008/layout/VerticalCurvedList"/>
    <dgm:cxn modelId="{44BBAF95-8C2A-4D5C-9CA9-D6E4D68D6DA1}" type="presParOf" srcId="{3C5907F1-F7F6-448C-9D05-D1682FA0F3EE}" destId="{727611C2-F8D2-4B9C-9EB8-343F66D47BAB}" srcOrd="0" destOrd="0" presId="urn:microsoft.com/office/officeart/2008/layout/VerticalCurvedList"/>
    <dgm:cxn modelId="{E9C88F7C-5D05-4E84-94DA-99B6B88BE598}" type="presParOf" srcId="{727611C2-F8D2-4B9C-9EB8-343F66D47BAB}" destId="{06C4F1D7-FF79-48DC-8943-C6BCD1826C3E}" srcOrd="0" destOrd="0" presId="urn:microsoft.com/office/officeart/2008/layout/VerticalCurvedList"/>
    <dgm:cxn modelId="{4397457B-4980-4D6C-97F2-E1F61F7F4E2C}" type="presParOf" srcId="{727611C2-F8D2-4B9C-9EB8-343F66D47BAB}" destId="{97421859-61F3-4ADB-BE11-8358541F3E7C}" srcOrd="1" destOrd="0" presId="urn:microsoft.com/office/officeart/2008/layout/VerticalCurvedList"/>
    <dgm:cxn modelId="{22ABE5A8-339C-415E-A6CC-D47F714917C6}" type="presParOf" srcId="{727611C2-F8D2-4B9C-9EB8-343F66D47BAB}" destId="{10C42C7A-6071-4AB4-AF76-7CA5EAC78C27}" srcOrd="2" destOrd="0" presId="urn:microsoft.com/office/officeart/2008/layout/VerticalCurvedList"/>
    <dgm:cxn modelId="{3D38F606-B73B-4A16-9A39-C392D2B6AB8E}" type="presParOf" srcId="{727611C2-F8D2-4B9C-9EB8-343F66D47BAB}" destId="{7AF3F611-FEC9-4215-B204-50663EF68A23}" srcOrd="3" destOrd="0" presId="urn:microsoft.com/office/officeart/2008/layout/VerticalCurvedList"/>
    <dgm:cxn modelId="{E592AA8D-FDE3-4534-BDB0-1CE347CBC3C7}" type="presParOf" srcId="{3C5907F1-F7F6-448C-9D05-D1682FA0F3EE}" destId="{C6F04542-44DA-4678-99FE-CFAACD3CDC99}" srcOrd="1" destOrd="0" presId="urn:microsoft.com/office/officeart/2008/layout/VerticalCurvedList"/>
    <dgm:cxn modelId="{C809254C-8518-4123-A7BC-FBC7D401C8EB}" type="presParOf" srcId="{3C5907F1-F7F6-448C-9D05-D1682FA0F3EE}" destId="{ABCDB41F-9EAA-4A35-8889-6D6628439B43}" srcOrd="2" destOrd="0" presId="urn:microsoft.com/office/officeart/2008/layout/VerticalCurvedList"/>
    <dgm:cxn modelId="{85ADB258-C78C-4FAE-9CB5-A2101951C583}" type="presParOf" srcId="{ABCDB41F-9EAA-4A35-8889-6D6628439B43}" destId="{310A5319-B654-4390-B7A4-5AA1288BA988}" srcOrd="0" destOrd="0" presId="urn:microsoft.com/office/officeart/2008/layout/VerticalCurvedList"/>
    <dgm:cxn modelId="{20D4D58B-1755-4A6A-B4AB-E02B7C616EC4}" type="presParOf" srcId="{3C5907F1-F7F6-448C-9D05-D1682FA0F3EE}" destId="{2F1EA952-7672-4348-B59D-E28739816DF9}" srcOrd="3" destOrd="0" presId="urn:microsoft.com/office/officeart/2008/layout/VerticalCurvedList"/>
    <dgm:cxn modelId="{8B51F11F-20E3-4977-B4A2-D09E54583E14}" type="presParOf" srcId="{3C5907F1-F7F6-448C-9D05-D1682FA0F3EE}" destId="{79F8CCD6-5F35-44C1-AEE7-6EABFE13510F}" srcOrd="4" destOrd="0" presId="urn:microsoft.com/office/officeart/2008/layout/VerticalCurvedList"/>
    <dgm:cxn modelId="{C172C448-CD1F-4824-ADEF-68DCC49204E9}" type="presParOf" srcId="{79F8CCD6-5F35-44C1-AEE7-6EABFE13510F}" destId="{5C89DB57-B4BD-4D28-A241-E3F7E01C505F}" srcOrd="0" destOrd="0" presId="urn:microsoft.com/office/officeart/2008/layout/VerticalCurvedList"/>
    <dgm:cxn modelId="{3626688B-6F92-4A07-846D-8E8B98A79C7E}" type="presParOf" srcId="{3C5907F1-F7F6-448C-9D05-D1682FA0F3EE}" destId="{529D69AA-EC67-44DA-83AD-EDBCD1337002}" srcOrd="5" destOrd="0" presId="urn:microsoft.com/office/officeart/2008/layout/VerticalCurvedList"/>
    <dgm:cxn modelId="{A0BC0CEC-2907-42F5-843D-0D961CDC6751}" type="presParOf" srcId="{3C5907F1-F7F6-448C-9D05-D1682FA0F3EE}" destId="{107D396B-600D-4EE5-8DDC-290386F48403}" srcOrd="6" destOrd="0" presId="urn:microsoft.com/office/officeart/2008/layout/VerticalCurvedList"/>
    <dgm:cxn modelId="{0972969F-FA26-48AB-B463-A5A0F713697D}" type="presParOf" srcId="{107D396B-600D-4EE5-8DDC-290386F48403}" destId="{063DA064-BD3C-4A70-87D9-C5776CBBF64C}" srcOrd="0" destOrd="0" presId="urn:microsoft.com/office/officeart/2008/layout/VerticalCurvedList"/>
    <dgm:cxn modelId="{D24D7A14-7837-4F1A-8BED-FA005A6ADED4}" type="presParOf" srcId="{3C5907F1-F7F6-448C-9D05-D1682FA0F3EE}" destId="{5EAF3845-6532-4194-9B5E-118538C16046}" srcOrd="7" destOrd="0" presId="urn:microsoft.com/office/officeart/2008/layout/VerticalCurvedList"/>
    <dgm:cxn modelId="{738CEF6D-C095-4B42-8A76-240F19270E00}" type="presParOf" srcId="{3C5907F1-F7F6-448C-9D05-D1682FA0F3EE}" destId="{2EF7860F-0469-4956-945A-239352A416F0}" srcOrd="8" destOrd="0" presId="urn:microsoft.com/office/officeart/2008/layout/VerticalCurvedList"/>
    <dgm:cxn modelId="{D3B2BE68-22BB-4837-B839-2B0F4A7AC595}" type="presParOf" srcId="{2EF7860F-0469-4956-945A-239352A416F0}" destId="{D862F589-D845-45E5-861C-E157D1EF686B}" srcOrd="0" destOrd="0" presId="urn:microsoft.com/office/officeart/2008/layout/VerticalCurvedList"/>
    <dgm:cxn modelId="{51657EDC-DE9A-4A81-B272-751599189907}" type="presParOf" srcId="{3C5907F1-F7F6-448C-9D05-D1682FA0F3EE}" destId="{7FF42C36-BAB8-464F-A249-E04174936EA2}" srcOrd="9" destOrd="0" presId="urn:microsoft.com/office/officeart/2008/layout/VerticalCurvedList"/>
    <dgm:cxn modelId="{32B1AC86-AEAF-413B-BE8F-4EB607E3559B}" type="presParOf" srcId="{3C5907F1-F7F6-448C-9D05-D1682FA0F3EE}" destId="{5C52B24D-8A84-4F2C-83B7-A19DF52545AC}" srcOrd="10" destOrd="0" presId="urn:microsoft.com/office/officeart/2008/layout/VerticalCurvedList"/>
    <dgm:cxn modelId="{86AF78A8-DA3B-4F81-ACD4-0293A2EEF0DC}" type="presParOf" srcId="{5C52B24D-8A84-4F2C-83B7-A19DF52545AC}" destId="{5F4A9519-6C10-4094-B130-491137196993}" srcOrd="0" destOrd="0" presId="urn:microsoft.com/office/officeart/2008/layout/VerticalCurvedList"/>
    <dgm:cxn modelId="{FF4B463D-C861-435E-971B-E0DCB1DE6734}" type="presParOf" srcId="{3C5907F1-F7F6-448C-9D05-D1682FA0F3EE}" destId="{5A42842F-49B9-438B-A7D4-F2F4F30DA920}" srcOrd="11" destOrd="0" presId="urn:microsoft.com/office/officeart/2008/layout/VerticalCurvedList"/>
    <dgm:cxn modelId="{866C2F55-2A47-4B61-8CC8-4F0DC66667E1}" type="presParOf" srcId="{3C5907F1-F7F6-448C-9D05-D1682FA0F3EE}" destId="{124D4DCA-F832-4BD5-88DB-666F78A3DB27}" srcOrd="12" destOrd="0" presId="urn:microsoft.com/office/officeart/2008/layout/VerticalCurvedList"/>
    <dgm:cxn modelId="{E991EF8D-F3DF-47DD-9A62-3B91C6D51C30}" type="presParOf" srcId="{124D4DCA-F832-4BD5-88DB-666F78A3DB27}"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ata5.xml><?xml version="1.0" encoding="utf-8"?>
<dgm:dataModel xmlns:dgm="http://schemas.openxmlformats.org/drawingml/2006/diagram" xmlns:a="http://schemas.openxmlformats.org/drawingml/2006/main">
  <dgm:ptLst>
    <dgm:pt modelId="{DF564EC1-DC2F-4D68-80F4-1E9FDB03C0E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ru-RU"/>
        </a:p>
      </dgm:t>
    </dgm:pt>
    <dgm:pt modelId="{6DFE02BC-B7A0-41C3-9441-B452FE9CF4C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solidFill>
                <a:schemeClr val="accent1">
                  <a:lumMod val="75000"/>
                </a:schemeClr>
              </a:solidFill>
              <a:latin typeface="Cambria" panose="02040503050406030204" pitchFamily="18" charset="0"/>
            </a:rPr>
            <a:t>ПОДГОТОВКА И ПРОВЕДЕНИЕ ОГЭ В АУДИТОРИИ</a:t>
          </a:r>
        </a:p>
      </dgm:t>
    </dgm:pt>
    <dgm:pt modelId="{95865D83-A48D-4D8B-B633-349A1C8B05A5}" type="parTrans" cxnId="{691579A0-F860-436D-925E-E42019B692A4}">
      <dgm:prSet/>
      <dgm:spPr/>
      <dgm:t>
        <a:bodyPr/>
        <a:lstStyle/>
        <a:p>
          <a:endParaRPr lang="ru-RU" dirty="0"/>
        </a:p>
      </dgm:t>
    </dgm:pt>
    <dgm:pt modelId="{32EE3959-02C6-4186-B821-D688805D6018}" type="sibTrans" cxnId="{691579A0-F860-436D-925E-E42019B692A4}">
      <dgm:prSet/>
      <dgm:spPr/>
      <dgm:t>
        <a:bodyPr/>
        <a:lstStyle/>
        <a:p>
          <a:endParaRPr lang="ru-RU" dirty="0"/>
        </a:p>
      </dgm:t>
    </dgm:pt>
    <dgm:pt modelId="{93FCB457-DD25-4E59-9FAC-A35EAE74B16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АУДИТОРИИ</a:t>
          </a:r>
        </a:p>
      </dgm:t>
    </dgm:pt>
    <dgm:pt modelId="{EB2133D1-4F0C-4742-9E9E-1DFC611E661B}" type="parTrans" cxnId="{189C318D-2052-42F5-A803-FFEC99CB061D}">
      <dgm:prSet/>
      <dgm:spPr/>
      <dgm:t>
        <a:bodyPr/>
        <a:lstStyle/>
        <a:p>
          <a:endParaRPr lang="ru-RU" dirty="0"/>
        </a:p>
      </dgm:t>
    </dgm:pt>
    <dgm:pt modelId="{302B0540-A5B3-4DD0-8552-B8805B6AE5BB}" type="sibTrans" cxnId="{189C318D-2052-42F5-A803-FFEC99CB061D}">
      <dgm:prSet/>
      <dgm:spPr/>
      <dgm:t>
        <a:bodyPr/>
        <a:lstStyle/>
        <a:p>
          <a:endParaRPr lang="ru-RU" dirty="0"/>
        </a:p>
      </dgm:t>
    </dgm:pt>
    <dgm:pt modelId="{E7234B9D-F176-4FF7-B6A8-49E8FB6EAB26}">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ПОДГОТОВКА К ПРОВЕДЕНИЮ ОГЭ ВНЕ АУДИТОРИИ</a:t>
          </a:r>
        </a:p>
      </dgm:t>
    </dgm:pt>
    <dgm:pt modelId="{97851F65-98F2-4FCF-B933-1D92CE7FE9EC}" type="parTrans" cxnId="{218BC468-5F36-4BB5-9967-2396F3134C72}">
      <dgm:prSet/>
      <dgm:spPr/>
      <dgm:t>
        <a:bodyPr/>
        <a:lstStyle/>
        <a:p>
          <a:endParaRPr lang="ru-RU" dirty="0"/>
        </a:p>
      </dgm:t>
    </dgm:pt>
    <dgm:pt modelId="{51678C53-20A1-4AAA-90F7-43319B6F5698}" type="sibTrans" cxnId="{218BC468-5F36-4BB5-9967-2396F3134C72}">
      <dgm:prSet/>
      <dgm:spPr/>
      <dgm:t>
        <a:bodyPr/>
        <a:lstStyle/>
        <a:p>
          <a:endParaRPr lang="ru-RU" dirty="0"/>
        </a:p>
      </dgm:t>
    </dgm:pt>
    <dgm:pt modelId="{6BB6B64E-7754-4C18-9318-6D7EFFF222AE}">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ПРОВЕДЕНИЕ ОГЭ ВНЕ АУДИТОРИИ</a:t>
          </a:r>
        </a:p>
      </dgm:t>
    </dgm:pt>
    <dgm:pt modelId="{D67D95E9-0E94-4BA5-B191-40DDC48C7B67}" type="parTrans" cxnId="{A8958292-02A6-47C6-B2E1-DEB2D599B233}">
      <dgm:prSet/>
      <dgm:spPr/>
      <dgm:t>
        <a:bodyPr/>
        <a:lstStyle/>
        <a:p>
          <a:endParaRPr lang="ru-RU" dirty="0"/>
        </a:p>
      </dgm:t>
    </dgm:pt>
    <dgm:pt modelId="{31CB3798-D090-43E3-9BD9-6B0B5D507AC3}" type="sibTrans" cxnId="{A8958292-02A6-47C6-B2E1-DEB2D599B233}">
      <dgm:prSet/>
      <dgm:spPr/>
      <dgm:t>
        <a:bodyPr/>
        <a:lstStyle/>
        <a:p>
          <a:endParaRPr lang="ru-RU" dirty="0"/>
        </a:p>
      </dgm:t>
    </dgm:pt>
    <dgm:pt modelId="{C06A8FA2-D30C-4849-8410-61A806FCA174}">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eaLnBrk="1" latinLnBrk="0"/>
          <a:r>
            <a:rPr lang="ru-RU" sz="1800" b="1" dirty="0">
              <a:solidFill>
                <a:schemeClr val="accent1">
                  <a:lumMod val="75000"/>
                </a:schemeClr>
              </a:solidFill>
              <a:latin typeface="Cambria" panose="02040503050406030204" pitchFamily="18" charset="0"/>
            </a:rPr>
            <a:t>ЗАВЕРШЕНИЕ ОГЭ В ППЭ ВНЕ АУДИТОРИИ</a:t>
          </a:r>
        </a:p>
      </dgm:t>
    </dgm:pt>
    <dgm:pt modelId="{3CF0E62D-E357-4AC6-A41A-35CC76D42326}" type="parTrans" cxnId="{5849B432-104A-4074-83F9-64AE91590932}">
      <dgm:prSet/>
      <dgm:spPr/>
      <dgm:t>
        <a:bodyPr/>
        <a:lstStyle/>
        <a:p>
          <a:endParaRPr lang="ru-RU" dirty="0"/>
        </a:p>
      </dgm:t>
    </dgm:pt>
    <dgm:pt modelId="{A632299E-ED55-4997-911E-A1184150DB08}" type="sibTrans" cxnId="{5849B432-104A-4074-83F9-64AE91590932}">
      <dgm:prSet/>
      <dgm:spPr/>
      <dgm:t>
        <a:bodyPr/>
        <a:lstStyle/>
        <a:p>
          <a:endParaRPr lang="ru-RU" dirty="0"/>
        </a:p>
      </dgm:t>
    </dgm:pt>
    <dgm:pt modelId="{55E2438F-1734-4032-AB68-B0AB513BC9F9}" type="pres">
      <dgm:prSet presAssocID="{DF564EC1-DC2F-4D68-80F4-1E9FDB03C0E6}" presName="Name0" presStyleCnt="0">
        <dgm:presLayoutVars>
          <dgm:chMax val="7"/>
          <dgm:chPref val="7"/>
          <dgm:dir/>
        </dgm:presLayoutVars>
      </dgm:prSet>
      <dgm:spPr/>
      <dgm:t>
        <a:bodyPr/>
        <a:lstStyle/>
        <a:p>
          <a:endParaRPr lang="ru-RU"/>
        </a:p>
      </dgm:t>
    </dgm:pt>
    <dgm:pt modelId="{3C5907F1-F7F6-448C-9D05-D1682FA0F3EE}" type="pres">
      <dgm:prSet presAssocID="{DF564EC1-DC2F-4D68-80F4-1E9FDB03C0E6}" presName="Name1" presStyleCnt="0"/>
      <dgm:spPr/>
    </dgm:pt>
    <dgm:pt modelId="{727611C2-F8D2-4B9C-9EB8-343F66D47BAB}" type="pres">
      <dgm:prSet presAssocID="{DF564EC1-DC2F-4D68-80F4-1E9FDB03C0E6}" presName="cycle" presStyleCnt="0"/>
      <dgm:spPr/>
    </dgm:pt>
    <dgm:pt modelId="{06C4F1D7-FF79-48DC-8943-C6BCD1826C3E}" type="pres">
      <dgm:prSet presAssocID="{DF564EC1-DC2F-4D68-80F4-1E9FDB03C0E6}" presName="srcNode" presStyleLbl="node1" presStyleIdx="0" presStyleCnt="5"/>
      <dgm:spPr/>
    </dgm:pt>
    <dgm:pt modelId="{97421859-61F3-4ADB-BE11-8358541F3E7C}" type="pres">
      <dgm:prSet presAssocID="{DF564EC1-DC2F-4D68-80F4-1E9FDB03C0E6}" presName="conn" presStyleLbl="parChTrans1D2" presStyleIdx="0" presStyleCnt="1"/>
      <dgm:spPr/>
      <dgm:t>
        <a:bodyPr/>
        <a:lstStyle/>
        <a:p>
          <a:endParaRPr lang="ru-RU"/>
        </a:p>
      </dgm:t>
    </dgm:pt>
    <dgm:pt modelId="{10C42C7A-6071-4AB4-AF76-7CA5EAC78C27}" type="pres">
      <dgm:prSet presAssocID="{DF564EC1-DC2F-4D68-80F4-1E9FDB03C0E6}" presName="extraNode" presStyleLbl="node1" presStyleIdx="0" presStyleCnt="5"/>
      <dgm:spPr/>
    </dgm:pt>
    <dgm:pt modelId="{7AF3F611-FEC9-4215-B204-50663EF68A23}" type="pres">
      <dgm:prSet presAssocID="{DF564EC1-DC2F-4D68-80F4-1E9FDB03C0E6}" presName="dstNode" presStyleLbl="node1" presStyleIdx="0" presStyleCnt="5"/>
      <dgm:spPr/>
    </dgm:pt>
    <dgm:pt modelId="{C6F04542-44DA-4678-99FE-CFAACD3CDC99}" type="pres">
      <dgm:prSet presAssocID="{6DFE02BC-B7A0-41C3-9441-B452FE9CF4C9}" presName="text_1" presStyleLbl="node1" presStyleIdx="0" presStyleCnt="5">
        <dgm:presLayoutVars>
          <dgm:bulletEnabled val="1"/>
        </dgm:presLayoutVars>
      </dgm:prSet>
      <dgm:spPr/>
      <dgm:t>
        <a:bodyPr/>
        <a:lstStyle/>
        <a:p>
          <a:endParaRPr lang="ru-RU"/>
        </a:p>
      </dgm:t>
    </dgm:pt>
    <dgm:pt modelId="{ABCDB41F-9EAA-4A35-8889-6D6628439B43}" type="pres">
      <dgm:prSet presAssocID="{6DFE02BC-B7A0-41C3-9441-B452FE9CF4C9}" presName="accent_1" presStyleCnt="0"/>
      <dgm:spPr/>
    </dgm:pt>
    <dgm:pt modelId="{310A5319-B654-4390-B7A4-5AA1288BA988}" type="pres">
      <dgm:prSet presAssocID="{6DFE02BC-B7A0-41C3-9441-B452FE9CF4C9}" presName="accentRepeatNode" presStyleLbl="solidFgAcc1" presStyleIdx="0" presStyleCnt="5"/>
      <dgm:spPr/>
    </dgm:pt>
    <dgm:pt modelId="{51B995A5-72B7-472D-86B0-7CCDFF3BCF9E}" type="pres">
      <dgm:prSet presAssocID="{93FCB457-DD25-4E59-9FAC-A35EAE74B16D}" presName="text_2" presStyleLbl="node1" presStyleIdx="1" presStyleCnt="5">
        <dgm:presLayoutVars>
          <dgm:bulletEnabled val="1"/>
        </dgm:presLayoutVars>
      </dgm:prSet>
      <dgm:spPr/>
      <dgm:t>
        <a:bodyPr/>
        <a:lstStyle/>
        <a:p>
          <a:endParaRPr lang="ru-RU"/>
        </a:p>
      </dgm:t>
    </dgm:pt>
    <dgm:pt modelId="{CB00708F-A943-4823-BCE2-9E44BB3A1FB9}" type="pres">
      <dgm:prSet presAssocID="{93FCB457-DD25-4E59-9FAC-A35EAE74B16D}" presName="accent_2" presStyleCnt="0"/>
      <dgm:spPr/>
    </dgm:pt>
    <dgm:pt modelId="{063DA064-BD3C-4A70-87D9-C5776CBBF64C}" type="pres">
      <dgm:prSet presAssocID="{93FCB457-DD25-4E59-9FAC-A35EAE74B16D}" presName="accentRepeatNode" presStyleLbl="solidFgAcc1" presStyleIdx="1" presStyleCnt="5"/>
      <dgm:spPr/>
    </dgm:pt>
    <dgm:pt modelId="{93715437-77DB-4C9A-A130-352A76B91888}" type="pres">
      <dgm:prSet presAssocID="{E7234B9D-F176-4FF7-B6A8-49E8FB6EAB26}" presName="text_3" presStyleLbl="node1" presStyleIdx="2" presStyleCnt="5">
        <dgm:presLayoutVars>
          <dgm:bulletEnabled val="1"/>
        </dgm:presLayoutVars>
      </dgm:prSet>
      <dgm:spPr/>
      <dgm:t>
        <a:bodyPr/>
        <a:lstStyle/>
        <a:p>
          <a:endParaRPr lang="ru-RU"/>
        </a:p>
      </dgm:t>
    </dgm:pt>
    <dgm:pt modelId="{E7B12EB0-3C9F-431A-9A08-2B197F966EB7}" type="pres">
      <dgm:prSet presAssocID="{E7234B9D-F176-4FF7-B6A8-49E8FB6EAB26}" presName="accent_3" presStyleCnt="0"/>
      <dgm:spPr/>
    </dgm:pt>
    <dgm:pt modelId="{D862F589-D845-45E5-861C-E157D1EF686B}" type="pres">
      <dgm:prSet presAssocID="{E7234B9D-F176-4FF7-B6A8-49E8FB6EAB26}" presName="accentRepeatNode" presStyleLbl="solidFgAcc1" presStyleIdx="2" presStyleCnt="5"/>
      <dgm:spPr/>
    </dgm:pt>
    <dgm:pt modelId="{C9A91F1F-747B-481C-8FC5-9DA92D832C40}" type="pres">
      <dgm:prSet presAssocID="{6BB6B64E-7754-4C18-9318-6D7EFFF222AE}" presName="text_4" presStyleLbl="node1" presStyleIdx="3" presStyleCnt="5">
        <dgm:presLayoutVars>
          <dgm:bulletEnabled val="1"/>
        </dgm:presLayoutVars>
      </dgm:prSet>
      <dgm:spPr/>
      <dgm:t>
        <a:bodyPr/>
        <a:lstStyle/>
        <a:p>
          <a:endParaRPr lang="ru-RU"/>
        </a:p>
      </dgm:t>
    </dgm:pt>
    <dgm:pt modelId="{6D727373-F965-4FB0-AFDD-410F543B984D}" type="pres">
      <dgm:prSet presAssocID="{6BB6B64E-7754-4C18-9318-6D7EFFF222AE}" presName="accent_4" presStyleCnt="0"/>
      <dgm:spPr/>
    </dgm:pt>
    <dgm:pt modelId="{5F4A9519-6C10-4094-B130-491137196993}" type="pres">
      <dgm:prSet presAssocID="{6BB6B64E-7754-4C18-9318-6D7EFFF222AE}" presName="accentRepeatNode" presStyleLbl="solidFgAcc1" presStyleIdx="3" presStyleCnt="5"/>
      <dgm:spPr/>
    </dgm:pt>
    <dgm:pt modelId="{F30BB048-56C5-4EE0-A17A-F4D7CDEC6CE9}" type="pres">
      <dgm:prSet presAssocID="{C06A8FA2-D30C-4849-8410-61A806FCA174}" presName="text_5" presStyleLbl="node1" presStyleIdx="4" presStyleCnt="5">
        <dgm:presLayoutVars>
          <dgm:bulletEnabled val="1"/>
        </dgm:presLayoutVars>
      </dgm:prSet>
      <dgm:spPr/>
      <dgm:t>
        <a:bodyPr/>
        <a:lstStyle/>
        <a:p>
          <a:endParaRPr lang="ru-RU"/>
        </a:p>
      </dgm:t>
    </dgm:pt>
    <dgm:pt modelId="{42C24FBF-4A18-418B-86DA-D577F5F846BB}" type="pres">
      <dgm:prSet presAssocID="{C06A8FA2-D30C-4849-8410-61A806FCA174}" presName="accent_5" presStyleCnt="0"/>
      <dgm:spPr/>
    </dgm:pt>
    <dgm:pt modelId="{4DB7DFEA-F4F9-4E02-8C2E-087EA2BD845F}" type="pres">
      <dgm:prSet presAssocID="{C06A8FA2-D30C-4849-8410-61A806FCA174}" presName="accentRepeatNode" presStyleLbl="solidFgAcc1" presStyleIdx="4" presStyleCnt="5"/>
      <dgm:spPr/>
    </dgm:pt>
  </dgm:ptLst>
  <dgm:cxnLst>
    <dgm:cxn modelId="{AA41B315-D642-47E8-A707-E6D7D91E5D01}" type="presOf" srcId="{C06A8FA2-D30C-4849-8410-61A806FCA174}" destId="{F30BB048-56C5-4EE0-A17A-F4D7CDEC6CE9}" srcOrd="0" destOrd="0" presId="urn:microsoft.com/office/officeart/2008/layout/VerticalCurvedList"/>
    <dgm:cxn modelId="{06E451F4-CF13-45DB-BBBC-E0A3E9E67F74}" type="presOf" srcId="{32EE3959-02C6-4186-B821-D688805D6018}" destId="{97421859-61F3-4ADB-BE11-8358541F3E7C}" srcOrd="0" destOrd="0" presId="urn:microsoft.com/office/officeart/2008/layout/VerticalCurvedList"/>
    <dgm:cxn modelId="{218BC468-5F36-4BB5-9967-2396F3134C72}" srcId="{DF564EC1-DC2F-4D68-80F4-1E9FDB03C0E6}" destId="{E7234B9D-F176-4FF7-B6A8-49E8FB6EAB26}" srcOrd="2" destOrd="0" parTransId="{97851F65-98F2-4FCF-B933-1D92CE7FE9EC}" sibTransId="{51678C53-20A1-4AAA-90F7-43319B6F5698}"/>
    <dgm:cxn modelId="{A8958292-02A6-47C6-B2E1-DEB2D599B233}" srcId="{DF564EC1-DC2F-4D68-80F4-1E9FDB03C0E6}" destId="{6BB6B64E-7754-4C18-9318-6D7EFFF222AE}" srcOrd="3" destOrd="0" parTransId="{D67D95E9-0E94-4BA5-B191-40DDC48C7B67}" sibTransId="{31CB3798-D090-43E3-9BD9-6B0B5D507AC3}"/>
    <dgm:cxn modelId="{189C318D-2052-42F5-A803-FFEC99CB061D}" srcId="{DF564EC1-DC2F-4D68-80F4-1E9FDB03C0E6}" destId="{93FCB457-DD25-4E59-9FAC-A35EAE74B16D}" srcOrd="1" destOrd="0" parTransId="{EB2133D1-4F0C-4742-9E9E-1DFC611E661B}" sibTransId="{302B0540-A5B3-4DD0-8552-B8805B6AE5BB}"/>
    <dgm:cxn modelId="{5849B432-104A-4074-83F9-64AE91590932}" srcId="{DF564EC1-DC2F-4D68-80F4-1E9FDB03C0E6}" destId="{C06A8FA2-D30C-4849-8410-61A806FCA174}" srcOrd="4" destOrd="0" parTransId="{3CF0E62D-E357-4AC6-A41A-35CC76D42326}" sibTransId="{A632299E-ED55-4997-911E-A1184150DB08}"/>
    <dgm:cxn modelId="{718CEE50-CD93-42B6-B3AC-2E46DC3F0A70}" type="presOf" srcId="{6DFE02BC-B7A0-41C3-9441-B452FE9CF4C9}" destId="{C6F04542-44DA-4678-99FE-CFAACD3CDC99}" srcOrd="0" destOrd="0" presId="urn:microsoft.com/office/officeart/2008/layout/VerticalCurvedList"/>
    <dgm:cxn modelId="{691579A0-F860-436D-925E-E42019B692A4}" srcId="{DF564EC1-DC2F-4D68-80F4-1E9FDB03C0E6}" destId="{6DFE02BC-B7A0-41C3-9441-B452FE9CF4C9}" srcOrd="0" destOrd="0" parTransId="{95865D83-A48D-4D8B-B633-349A1C8B05A5}" sibTransId="{32EE3959-02C6-4186-B821-D688805D6018}"/>
    <dgm:cxn modelId="{1B91CF52-836B-4D07-BFBD-A56E96ECA906}" type="presOf" srcId="{E7234B9D-F176-4FF7-B6A8-49E8FB6EAB26}" destId="{93715437-77DB-4C9A-A130-352A76B91888}" srcOrd="0" destOrd="0" presId="urn:microsoft.com/office/officeart/2008/layout/VerticalCurvedList"/>
    <dgm:cxn modelId="{0F94C85D-1BA7-4F57-A221-D750C751889D}" type="presOf" srcId="{6BB6B64E-7754-4C18-9318-6D7EFFF222AE}" destId="{C9A91F1F-747B-481C-8FC5-9DA92D832C40}" srcOrd="0" destOrd="0" presId="urn:microsoft.com/office/officeart/2008/layout/VerticalCurvedList"/>
    <dgm:cxn modelId="{274DF795-4B10-4320-B903-EC7141A0DC6B}" type="presOf" srcId="{93FCB457-DD25-4E59-9FAC-A35EAE74B16D}" destId="{51B995A5-72B7-472D-86B0-7CCDFF3BCF9E}" srcOrd="0" destOrd="0" presId="urn:microsoft.com/office/officeart/2008/layout/VerticalCurvedList"/>
    <dgm:cxn modelId="{F3EC6FDD-AC47-4FB3-A73A-CA8655F91CAA}" type="presOf" srcId="{DF564EC1-DC2F-4D68-80F4-1E9FDB03C0E6}" destId="{55E2438F-1734-4032-AB68-B0AB513BC9F9}" srcOrd="0" destOrd="0" presId="urn:microsoft.com/office/officeart/2008/layout/VerticalCurvedList"/>
    <dgm:cxn modelId="{76ABAA48-B8B5-47DF-BF2A-B90280DF2EE3}" type="presParOf" srcId="{55E2438F-1734-4032-AB68-B0AB513BC9F9}" destId="{3C5907F1-F7F6-448C-9D05-D1682FA0F3EE}" srcOrd="0" destOrd="0" presId="urn:microsoft.com/office/officeart/2008/layout/VerticalCurvedList"/>
    <dgm:cxn modelId="{2C8ED055-17B0-4CDA-8573-2C1F99B8EBE0}" type="presParOf" srcId="{3C5907F1-F7F6-448C-9D05-D1682FA0F3EE}" destId="{727611C2-F8D2-4B9C-9EB8-343F66D47BAB}" srcOrd="0" destOrd="0" presId="urn:microsoft.com/office/officeart/2008/layout/VerticalCurvedList"/>
    <dgm:cxn modelId="{F01D010C-8084-48C1-9F7B-CD0A07A73A2C}" type="presParOf" srcId="{727611C2-F8D2-4B9C-9EB8-343F66D47BAB}" destId="{06C4F1D7-FF79-48DC-8943-C6BCD1826C3E}" srcOrd="0" destOrd="0" presId="urn:microsoft.com/office/officeart/2008/layout/VerticalCurvedList"/>
    <dgm:cxn modelId="{06D8C97F-2742-45A3-BE38-5E87E5313AE5}" type="presParOf" srcId="{727611C2-F8D2-4B9C-9EB8-343F66D47BAB}" destId="{97421859-61F3-4ADB-BE11-8358541F3E7C}" srcOrd="1" destOrd="0" presId="urn:microsoft.com/office/officeart/2008/layout/VerticalCurvedList"/>
    <dgm:cxn modelId="{0ED645B5-E965-4D26-8B1A-59766389359A}" type="presParOf" srcId="{727611C2-F8D2-4B9C-9EB8-343F66D47BAB}" destId="{10C42C7A-6071-4AB4-AF76-7CA5EAC78C27}" srcOrd="2" destOrd="0" presId="urn:microsoft.com/office/officeart/2008/layout/VerticalCurvedList"/>
    <dgm:cxn modelId="{985A56BC-618C-4EF8-9F17-6CB0F2F6DF2B}" type="presParOf" srcId="{727611C2-F8D2-4B9C-9EB8-343F66D47BAB}" destId="{7AF3F611-FEC9-4215-B204-50663EF68A23}" srcOrd="3" destOrd="0" presId="urn:microsoft.com/office/officeart/2008/layout/VerticalCurvedList"/>
    <dgm:cxn modelId="{76DFE767-7368-42F1-8854-C65C7A36F70B}" type="presParOf" srcId="{3C5907F1-F7F6-448C-9D05-D1682FA0F3EE}" destId="{C6F04542-44DA-4678-99FE-CFAACD3CDC99}" srcOrd="1" destOrd="0" presId="urn:microsoft.com/office/officeart/2008/layout/VerticalCurvedList"/>
    <dgm:cxn modelId="{205ACD13-6378-4549-B849-81A7E2997858}" type="presParOf" srcId="{3C5907F1-F7F6-448C-9D05-D1682FA0F3EE}" destId="{ABCDB41F-9EAA-4A35-8889-6D6628439B43}" srcOrd="2" destOrd="0" presId="urn:microsoft.com/office/officeart/2008/layout/VerticalCurvedList"/>
    <dgm:cxn modelId="{A0000184-F666-41C6-B1E6-EC1D3664C513}" type="presParOf" srcId="{ABCDB41F-9EAA-4A35-8889-6D6628439B43}" destId="{310A5319-B654-4390-B7A4-5AA1288BA988}" srcOrd="0" destOrd="0" presId="urn:microsoft.com/office/officeart/2008/layout/VerticalCurvedList"/>
    <dgm:cxn modelId="{BB1C2B65-D0F6-45A6-A0B5-2BD1AA51CF64}" type="presParOf" srcId="{3C5907F1-F7F6-448C-9D05-D1682FA0F3EE}" destId="{51B995A5-72B7-472D-86B0-7CCDFF3BCF9E}" srcOrd="3" destOrd="0" presId="urn:microsoft.com/office/officeart/2008/layout/VerticalCurvedList"/>
    <dgm:cxn modelId="{114DCBFB-5169-4A05-BE77-6BE8BFAE0AE8}" type="presParOf" srcId="{3C5907F1-F7F6-448C-9D05-D1682FA0F3EE}" destId="{CB00708F-A943-4823-BCE2-9E44BB3A1FB9}" srcOrd="4" destOrd="0" presId="urn:microsoft.com/office/officeart/2008/layout/VerticalCurvedList"/>
    <dgm:cxn modelId="{9E5E03CB-6A88-47D7-8BB5-BC417E404BA9}" type="presParOf" srcId="{CB00708F-A943-4823-BCE2-9E44BB3A1FB9}" destId="{063DA064-BD3C-4A70-87D9-C5776CBBF64C}" srcOrd="0" destOrd="0" presId="urn:microsoft.com/office/officeart/2008/layout/VerticalCurvedList"/>
    <dgm:cxn modelId="{0C1D2901-669E-4E51-BFAC-FAAB83F1C5B5}" type="presParOf" srcId="{3C5907F1-F7F6-448C-9D05-D1682FA0F3EE}" destId="{93715437-77DB-4C9A-A130-352A76B91888}" srcOrd="5" destOrd="0" presId="urn:microsoft.com/office/officeart/2008/layout/VerticalCurvedList"/>
    <dgm:cxn modelId="{DE3BADE6-81E4-4B53-A608-FB4A965BCB8B}" type="presParOf" srcId="{3C5907F1-F7F6-448C-9D05-D1682FA0F3EE}" destId="{E7B12EB0-3C9F-431A-9A08-2B197F966EB7}" srcOrd="6" destOrd="0" presId="urn:microsoft.com/office/officeart/2008/layout/VerticalCurvedList"/>
    <dgm:cxn modelId="{4DD415E0-87CC-44E8-8B57-233E4BCE4910}" type="presParOf" srcId="{E7B12EB0-3C9F-431A-9A08-2B197F966EB7}" destId="{D862F589-D845-45E5-861C-E157D1EF686B}" srcOrd="0" destOrd="0" presId="urn:microsoft.com/office/officeart/2008/layout/VerticalCurvedList"/>
    <dgm:cxn modelId="{064DE6C6-5508-4215-82F6-6740C9CF9685}" type="presParOf" srcId="{3C5907F1-F7F6-448C-9D05-D1682FA0F3EE}" destId="{C9A91F1F-747B-481C-8FC5-9DA92D832C40}" srcOrd="7" destOrd="0" presId="urn:microsoft.com/office/officeart/2008/layout/VerticalCurvedList"/>
    <dgm:cxn modelId="{1AE32829-92A8-46F6-BECF-6B6E9912D208}" type="presParOf" srcId="{3C5907F1-F7F6-448C-9D05-D1682FA0F3EE}" destId="{6D727373-F965-4FB0-AFDD-410F543B984D}" srcOrd="8" destOrd="0" presId="urn:microsoft.com/office/officeart/2008/layout/VerticalCurvedList"/>
    <dgm:cxn modelId="{1E32EE6D-573C-4ADF-BA30-B2CAB01DF674}" type="presParOf" srcId="{6D727373-F965-4FB0-AFDD-410F543B984D}" destId="{5F4A9519-6C10-4094-B130-491137196993}" srcOrd="0" destOrd="0" presId="urn:microsoft.com/office/officeart/2008/layout/VerticalCurvedList"/>
    <dgm:cxn modelId="{8D3BAED0-B512-4756-8094-9FA58C351C5D}" type="presParOf" srcId="{3C5907F1-F7F6-448C-9D05-D1682FA0F3EE}" destId="{F30BB048-56C5-4EE0-A17A-F4D7CDEC6CE9}" srcOrd="9" destOrd="0" presId="urn:microsoft.com/office/officeart/2008/layout/VerticalCurvedList"/>
    <dgm:cxn modelId="{ACFF528D-834A-466C-A96F-4AD9EE0A00B9}" type="presParOf" srcId="{3C5907F1-F7F6-448C-9D05-D1682FA0F3EE}" destId="{42C24FBF-4A18-418B-86DA-D577F5F846BB}" srcOrd="10" destOrd="0" presId="urn:microsoft.com/office/officeart/2008/layout/VerticalCurvedList"/>
    <dgm:cxn modelId="{73F34789-8509-481B-B96B-D166EA2B496F}" type="presParOf" srcId="{42C24FBF-4A18-418B-86DA-D577F5F846BB}" destId="{4DB7DFEA-F4F9-4E02-8C2E-087EA2BD845F}"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454816" y="301437"/>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И ПРОВЕДЕНИЕ ОГЭ В АУДИТОРИИ</a:t>
          </a:r>
        </a:p>
      </dsp:txBody>
      <dsp:txXfrm>
        <a:off x="454816" y="301437"/>
        <a:ext cx="7452915" cy="603259"/>
      </dsp:txXfrm>
    </dsp:sp>
    <dsp:sp modelId="{310A5319-B654-4390-B7A4-5AA1288BA988}">
      <dsp:nvSpPr>
        <dsp:cNvPr id="0" name=""/>
        <dsp:cNvSpPr/>
      </dsp:nvSpPr>
      <dsp:spPr>
        <a:xfrm>
          <a:off x="77778" y="226029"/>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36F343-BB24-4B85-A331-E74FD75AC30A}">
      <dsp:nvSpPr>
        <dsp:cNvPr id="0" name=""/>
        <dsp:cNvSpPr/>
      </dsp:nvSpPr>
      <dsp:spPr>
        <a:xfrm>
          <a:off x="887094" y="1206037"/>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887094" y="1206037"/>
        <a:ext cx="7020636" cy="603259"/>
      </dsp:txXfrm>
    </dsp:sp>
    <dsp:sp modelId="{063DA064-BD3C-4A70-87D9-C5776CBBF64C}">
      <dsp:nvSpPr>
        <dsp:cNvPr id="0" name=""/>
        <dsp:cNvSpPr/>
      </dsp:nvSpPr>
      <dsp:spPr>
        <a:xfrm>
          <a:off x="510057" y="11306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FA755B-13F0-4782-8465-E45721CC76A2}">
      <dsp:nvSpPr>
        <dsp:cNvPr id="0" name=""/>
        <dsp:cNvSpPr/>
      </dsp:nvSpPr>
      <dsp:spPr>
        <a:xfrm>
          <a:off x="1019769" y="2110638"/>
          <a:ext cx="6887962"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1019769" y="2110638"/>
        <a:ext cx="6887962" cy="603259"/>
      </dsp:txXfrm>
    </dsp:sp>
    <dsp:sp modelId="{D862F589-D845-45E5-861C-E157D1EF686B}">
      <dsp:nvSpPr>
        <dsp:cNvPr id="0" name=""/>
        <dsp:cNvSpPr/>
      </dsp:nvSpPr>
      <dsp:spPr>
        <a:xfrm>
          <a:off x="642732" y="20352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FA0D96D-7C99-4242-AC4D-ADA962243A48}">
      <dsp:nvSpPr>
        <dsp:cNvPr id="0" name=""/>
        <dsp:cNvSpPr/>
      </dsp:nvSpPr>
      <dsp:spPr>
        <a:xfrm>
          <a:off x="887094" y="3015238"/>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87094" y="3015238"/>
        <a:ext cx="7020636" cy="603259"/>
      </dsp:txXfrm>
    </dsp:sp>
    <dsp:sp modelId="{5F4A9519-6C10-4094-B130-491137196993}">
      <dsp:nvSpPr>
        <dsp:cNvPr id="0" name=""/>
        <dsp:cNvSpPr/>
      </dsp:nvSpPr>
      <dsp:spPr>
        <a:xfrm>
          <a:off x="510057" y="29398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FF8C64-A56A-430B-ACA9-9A16607F922F}">
      <dsp:nvSpPr>
        <dsp:cNvPr id="0" name=""/>
        <dsp:cNvSpPr/>
      </dsp:nvSpPr>
      <dsp:spPr>
        <a:xfrm>
          <a:off x="454816" y="3919839"/>
          <a:ext cx="7452915"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454816" y="3919839"/>
        <a:ext cx="7452915" cy="603259"/>
      </dsp:txXfrm>
    </dsp:sp>
    <dsp:sp modelId="{4DB7DFEA-F4F9-4E02-8C2E-087EA2BD845F}">
      <dsp:nvSpPr>
        <dsp:cNvPr id="0" name=""/>
        <dsp:cNvSpPr/>
      </dsp:nvSpPr>
      <dsp:spPr>
        <a:xfrm>
          <a:off x="77778" y="38444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1859-61F3-4ADB-BE11-8358541F3E7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04542-44DA-4678-99FE-CFAACD3CDC99}">
      <dsp:nvSpPr>
        <dsp:cNvPr id="0" name=""/>
        <dsp:cNvSpPr/>
      </dsp:nvSpPr>
      <dsp:spPr>
        <a:xfrm>
          <a:off x="454816" y="301437"/>
          <a:ext cx="7452915"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И ПРОВЕДЕНИЕ ОГЭ В АУДИТОРИИ</a:t>
          </a:r>
        </a:p>
      </dsp:txBody>
      <dsp:txXfrm>
        <a:off x="454816" y="301437"/>
        <a:ext cx="7452915" cy="603259"/>
      </dsp:txXfrm>
    </dsp:sp>
    <dsp:sp modelId="{310A5319-B654-4390-B7A4-5AA1288BA988}">
      <dsp:nvSpPr>
        <dsp:cNvPr id="0" name=""/>
        <dsp:cNvSpPr/>
      </dsp:nvSpPr>
      <dsp:spPr>
        <a:xfrm>
          <a:off x="77778" y="226029"/>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1954D1-72DE-4498-A230-37577AE66FF0}">
      <dsp:nvSpPr>
        <dsp:cNvPr id="0" name=""/>
        <dsp:cNvSpPr/>
      </dsp:nvSpPr>
      <dsp:spPr>
        <a:xfrm>
          <a:off x="887094" y="1206037"/>
          <a:ext cx="7020636" cy="603259"/>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АУДИТОРИИ</a:t>
          </a:r>
        </a:p>
      </dsp:txBody>
      <dsp:txXfrm>
        <a:off x="887094" y="1206037"/>
        <a:ext cx="7020636" cy="603259"/>
      </dsp:txXfrm>
    </dsp:sp>
    <dsp:sp modelId="{063DA064-BD3C-4A70-87D9-C5776CBBF64C}">
      <dsp:nvSpPr>
        <dsp:cNvPr id="0" name=""/>
        <dsp:cNvSpPr/>
      </dsp:nvSpPr>
      <dsp:spPr>
        <a:xfrm>
          <a:off x="510057" y="11306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7B414C7-A647-456D-828F-799FF9987032}">
      <dsp:nvSpPr>
        <dsp:cNvPr id="0" name=""/>
        <dsp:cNvSpPr/>
      </dsp:nvSpPr>
      <dsp:spPr>
        <a:xfrm>
          <a:off x="1019769" y="2110638"/>
          <a:ext cx="6887962"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ПОДГОТОВКА К ПРОВЕДЕНИЮ ОГЭ ВНЕ АУДИТОРИИ</a:t>
          </a:r>
        </a:p>
      </dsp:txBody>
      <dsp:txXfrm>
        <a:off x="1019769" y="2110638"/>
        <a:ext cx="6887962" cy="603259"/>
      </dsp:txXfrm>
    </dsp:sp>
    <dsp:sp modelId="{D862F589-D845-45E5-861C-E157D1EF686B}">
      <dsp:nvSpPr>
        <dsp:cNvPr id="0" name=""/>
        <dsp:cNvSpPr/>
      </dsp:nvSpPr>
      <dsp:spPr>
        <a:xfrm>
          <a:off x="642732" y="2035230"/>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A8AD71-3A1F-45D7-88F1-E4F7C2AF3420}">
      <dsp:nvSpPr>
        <dsp:cNvPr id="0" name=""/>
        <dsp:cNvSpPr/>
      </dsp:nvSpPr>
      <dsp:spPr>
        <a:xfrm>
          <a:off x="887094" y="3015238"/>
          <a:ext cx="7020636"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ПРОВЕДЕНИЕ ОГЭ ВНЕ АУДИТОРИИ</a:t>
          </a:r>
        </a:p>
      </dsp:txBody>
      <dsp:txXfrm>
        <a:off x="887094" y="3015238"/>
        <a:ext cx="7020636" cy="603259"/>
      </dsp:txXfrm>
    </dsp:sp>
    <dsp:sp modelId="{5F4A9519-6C10-4094-B130-491137196993}">
      <dsp:nvSpPr>
        <dsp:cNvPr id="0" name=""/>
        <dsp:cNvSpPr/>
      </dsp:nvSpPr>
      <dsp:spPr>
        <a:xfrm>
          <a:off x="510057" y="29398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5C056B-8FE6-4E07-AD77-A4734A12A26C}">
      <dsp:nvSpPr>
        <dsp:cNvPr id="0" name=""/>
        <dsp:cNvSpPr/>
      </dsp:nvSpPr>
      <dsp:spPr>
        <a:xfrm>
          <a:off x="454816" y="3919839"/>
          <a:ext cx="7452915" cy="603259"/>
        </a:xfrm>
        <a:prstGeom prst="rect">
          <a:avLst/>
        </a:prstGeom>
        <a:solidFill>
          <a:schemeClr val="bg1"/>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78838" tIns="45720" rIns="45720" bIns="45720" numCol="1" spcCol="1270" anchor="ctr" anchorCtr="0">
          <a:noAutofit/>
        </a:bodyPr>
        <a:lstStyle/>
        <a:p>
          <a:pPr lvl="0" algn="l" defTabSz="800100" eaLnBrk="1" latinLnBrk="0">
            <a:lnSpc>
              <a:spcPct val="90000"/>
            </a:lnSpc>
            <a:spcBef>
              <a:spcPct val="0"/>
            </a:spcBef>
            <a:spcAft>
              <a:spcPct val="35000"/>
            </a:spcAft>
          </a:pPr>
          <a:r>
            <a:rPr lang="ru-RU" sz="1800" b="1" kern="1200" dirty="0">
              <a:solidFill>
                <a:schemeClr val="accent1">
                  <a:lumMod val="75000"/>
                </a:schemeClr>
              </a:solidFill>
              <a:latin typeface="Cambria" panose="02040503050406030204" pitchFamily="18" charset="0"/>
            </a:rPr>
            <a:t>ЗАВЕРШЕНИЕ ОГЭ В ППЭ ВНЕ АУДИТОРИИ</a:t>
          </a:r>
        </a:p>
      </dsp:txBody>
      <dsp:txXfrm>
        <a:off x="454816" y="3919839"/>
        <a:ext cx="7452915" cy="603259"/>
      </dsp:txXfrm>
    </dsp:sp>
    <dsp:sp modelId="{4DB7DFEA-F4F9-4E02-8C2E-087EA2BD845F}">
      <dsp:nvSpPr>
        <dsp:cNvPr id="0" name=""/>
        <dsp:cNvSpPr/>
      </dsp:nvSpPr>
      <dsp:spPr>
        <a:xfrm>
          <a:off x="77778" y="3844431"/>
          <a:ext cx="754074" cy="75407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B8676-BE9E-4116-83DB-1103E1A30CC0}" type="datetimeFigureOut">
              <a:rPr lang="ru-RU" smtClean="0"/>
              <a:pPr/>
              <a:t>21.05.2018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FB874-32B0-4E9C-B5C3-3A237434287A}" type="slidenum">
              <a:rPr lang="ru-RU" smtClean="0"/>
              <a:pPr/>
              <a:t>‹#›</a:t>
            </a:fld>
            <a:endParaRPr lang="ru-RU"/>
          </a:p>
        </p:txBody>
      </p:sp>
    </p:spTree>
    <p:extLst>
      <p:ext uri="{BB962C8B-B14F-4D97-AF65-F5344CB8AC3E}">
        <p14:creationId xmlns:p14="http://schemas.microsoft.com/office/powerpoint/2010/main" xmlns="" val="355494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C6A52E-0D56-4915-9AEC-2ABA4A7A353A}"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xmlns="" val="72363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11</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12</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15</a:t>
            </a:fld>
            <a:endParaRPr lang="ru-RU"/>
          </a:p>
        </p:txBody>
      </p:sp>
    </p:spTree>
    <p:extLst>
      <p:ext uri="{BB962C8B-B14F-4D97-AF65-F5344CB8AC3E}">
        <p14:creationId xmlns:p14="http://schemas.microsoft.com/office/powerpoint/2010/main" xmlns="" val="175626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16</a:t>
            </a:fld>
            <a:endParaRPr lang="ru-RU"/>
          </a:p>
        </p:txBody>
      </p:sp>
    </p:spTree>
    <p:extLst>
      <p:ext uri="{BB962C8B-B14F-4D97-AF65-F5344CB8AC3E}">
        <p14:creationId xmlns:p14="http://schemas.microsoft.com/office/powerpoint/2010/main" xmlns="" val="100275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17</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18</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19</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20</a:t>
            </a:fld>
            <a:endParaRPr lang="ru-RU"/>
          </a:p>
        </p:txBody>
      </p:sp>
    </p:spTree>
    <p:extLst>
      <p:ext uri="{BB962C8B-B14F-4D97-AF65-F5344CB8AC3E}">
        <p14:creationId xmlns:p14="http://schemas.microsoft.com/office/powerpoint/2010/main" xmlns="" val="223055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21</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22</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2</a:t>
            </a:fld>
            <a:endParaRPr lang="ru-RU"/>
          </a:p>
        </p:txBody>
      </p:sp>
    </p:spTree>
    <p:extLst>
      <p:ext uri="{BB962C8B-B14F-4D97-AF65-F5344CB8AC3E}">
        <p14:creationId xmlns:p14="http://schemas.microsoft.com/office/powerpoint/2010/main" xmlns="" val="31320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23</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24</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25</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26</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27</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C6A52E-0D56-4915-9AEC-2ABA4A7A353A}"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xmlns="" val="2242553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29</a:t>
            </a:fld>
            <a:endParaRPr lang="ru-RU"/>
          </a:p>
        </p:txBody>
      </p:sp>
    </p:spTree>
    <p:extLst>
      <p:ext uri="{BB962C8B-B14F-4D97-AF65-F5344CB8AC3E}">
        <p14:creationId xmlns:p14="http://schemas.microsoft.com/office/powerpoint/2010/main" xmlns="" val="2230552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30</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31</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32</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3</a:t>
            </a:fld>
            <a:endParaRPr lang="ru-RU"/>
          </a:p>
        </p:txBody>
      </p:sp>
    </p:spTree>
    <p:extLst>
      <p:ext uri="{BB962C8B-B14F-4D97-AF65-F5344CB8AC3E}">
        <p14:creationId xmlns:p14="http://schemas.microsoft.com/office/powerpoint/2010/main" xmlns="" val="223055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33</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34</a:t>
            </a:fld>
            <a:endParaRPr lang="ru-RU"/>
          </a:p>
        </p:txBody>
      </p:sp>
    </p:spTree>
    <p:extLst>
      <p:ext uri="{BB962C8B-B14F-4D97-AF65-F5344CB8AC3E}">
        <p14:creationId xmlns:p14="http://schemas.microsoft.com/office/powerpoint/2010/main" xmlns="" val="375562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35</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36</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37</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38</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39</a:t>
            </a:fld>
            <a:endParaRPr lang="ru-RU"/>
          </a:p>
        </p:txBody>
      </p:sp>
    </p:spTree>
    <p:extLst>
      <p:ext uri="{BB962C8B-B14F-4D97-AF65-F5344CB8AC3E}">
        <p14:creationId xmlns:p14="http://schemas.microsoft.com/office/powerpoint/2010/main" xmlns="" val="375562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40</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41</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4</a:t>
            </a:fld>
            <a:endParaRPr lang="ru-RU"/>
          </a:p>
        </p:txBody>
      </p:sp>
    </p:spTree>
    <p:extLst>
      <p:ext uri="{BB962C8B-B14F-4D97-AF65-F5344CB8AC3E}">
        <p14:creationId xmlns:p14="http://schemas.microsoft.com/office/powerpoint/2010/main" xmlns="" val="31320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5</a:t>
            </a:fld>
            <a:endParaRPr lang="ru-RU"/>
          </a:p>
        </p:txBody>
      </p:sp>
    </p:spTree>
    <p:extLst>
      <p:ext uri="{BB962C8B-B14F-4D97-AF65-F5344CB8AC3E}">
        <p14:creationId xmlns:p14="http://schemas.microsoft.com/office/powerpoint/2010/main" xmlns="" val="276143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6</a:t>
            </a:fld>
            <a:endParaRPr lang="ru-RU"/>
          </a:p>
        </p:txBody>
      </p:sp>
    </p:spTree>
    <p:extLst>
      <p:ext uri="{BB962C8B-B14F-4D97-AF65-F5344CB8AC3E}">
        <p14:creationId xmlns:p14="http://schemas.microsoft.com/office/powerpoint/2010/main" xmlns="" val="404891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8</a:t>
            </a:fld>
            <a:endParaRPr lang="ru-RU"/>
          </a:p>
        </p:txBody>
      </p:sp>
    </p:spTree>
    <p:extLst>
      <p:ext uri="{BB962C8B-B14F-4D97-AF65-F5344CB8AC3E}">
        <p14:creationId xmlns:p14="http://schemas.microsoft.com/office/powerpoint/2010/main" xmlns="" val="173509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pPr/>
              <a:t>9</a:t>
            </a:fld>
            <a:endParaRPr lang="ru-RU"/>
          </a:p>
        </p:txBody>
      </p:sp>
    </p:spTree>
    <p:extLst>
      <p:ext uri="{BB962C8B-B14F-4D97-AF65-F5344CB8AC3E}">
        <p14:creationId xmlns:p14="http://schemas.microsoft.com/office/powerpoint/2010/main" xmlns="" val="296772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pPr/>
              <a:t>10</a:t>
            </a:fld>
            <a:endParaRPr lang="ru-RU"/>
          </a:p>
        </p:txBody>
      </p:sp>
    </p:spTree>
    <p:extLst>
      <p:ext uri="{BB962C8B-B14F-4D97-AF65-F5344CB8AC3E}">
        <p14:creationId xmlns:p14="http://schemas.microsoft.com/office/powerpoint/2010/main" xmlns="" val="173509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44779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98575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17079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934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1398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321946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34946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38037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685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86414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73232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AF6E-D8AF-4FE4-AD48-95900393DC18}" type="datetimeFigureOut">
              <a:rPr lang="ru-RU" smtClean="0">
                <a:solidFill>
                  <a:prstClr val="black">
                    <a:tint val="75000"/>
                  </a:prstClr>
                </a:solidFill>
              </a:rPr>
              <a:pPr/>
              <a:t>21.05.2018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37716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hdphoto" Target="../media/hdphoto23.wdp"/><Relationship Id="rId13"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24.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5.wdp"/><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6.wdp"/></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6.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7.wdp"/><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8.wdp"/><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3" Type="http://schemas.microsoft.com/office/2007/relationships/hdphoto" Target="../media/hdphoto4.wdp"/><Relationship Id="rId3" Type="http://schemas.openxmlformats.org/officeDocument/2006/relationships/diagramData" Target="../diagrams/data2.xml"/><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3.wdp"/><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microsoft.com/office/2007/relationships/hdphoto" Target="../media/hdphoto2.wdp"/><Relationship Id="rId14"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29.wdp"/><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0.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microsoft.com/office/2007/relationships/hdphoto" Target="../media/hdphoto31.wdp"/><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diagramColors" Target="../diagrams/colors3.xml"/><Relationship Id="rId12"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7.png"/><Relationship Id="rId5" Type="http://schemas.openxmlformats.org/officeDocument/2006/relationships/diagramLayout" Target="../diagrams/layout3.xml"/><Relationship Id="rId15" Type="http://schemas.microsoft.com/office/2007/relationships/diagramDrawing" Target="../diagrams/drawing3.xml"/><Relationship Id="rId10" Type="http://schemas.microsoft.com/office/2007/relationships/hdphoto" Target="../media/hdphoto2.wdp"/><Relationship Id="rId4" Type="http://schemas.openxmlformats.org/officeDocument/2006/relationships/diagramData" Target="../diagrams/data3.xml"/><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diagramColors" Target="../diagrams/colors1.xml"/><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5" Type="http://schemas.microsoft.com/office/2007/relationships/diagramDrawing" Target="../diagrams/drawing1.xml"/><Relationship Id="rId10" Type="http://schemas.microsoft.com/office/2007/relationships/hdphoto" Target="../media/hdphoto2.wdp"/><Relationship Id="rId4" Type="http://schemas.openxmlformats.org/officeDocument/2006/relationships/diagramData" Target="../diagrams/data1.xml"/><Relationship Id="rId14"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microsoft.com/office/2007/relationships/hdphoto" Target="../media/hdphoto32.wdp"/><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microsoft.com/office/2007/relationships/hdphoto" Target="../media/hdphoto33.wdp"/><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microsoft.com/office/2007/relationships/hdphoto" Target="../media/hdphoto34.wdp"/><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diagramColors" Target="../diagrams/colors4.xml"/><Relationship Id="rId12" Type="http://schemas.microsoft.com/office/2007/relationships/hdphoto" Target="../media/hdphoto3.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7.png"/><Relationship Id="rId5" Type="http://schemas.openxmlformats.org/officeDocument/2006/relationships/diagramLayout" Target="../diagrams/layout4.xml"/><Relationship Id="rId15" Type="http://schemas.microsoft.com/office/2007/relationships/diagramDrawing" Target="../diagrams/drawing4.xml"/><Relationship Id="rId10" Type="http://schemas.microsoft.com/office/2007/relationships/hdphoto" Target="../media/hdphoto2.wdp"/><Relationship Id="rId4" Type="http://schemas.openxmlformats.org/officeDocument/2006/relationships/diagramData" Target="../diagrams/data4.xml"/><Relationship Id="rId14" Type="http://schemas.microsoft.com/office/2007/relationships/hdphoto" Target="../media/hdphoto4.wdp"/></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microsoft.com/office/2007/relationships/hdphoto" Target="../media/hdphoto21.wdp"/><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20.wdp"/><Relationship Id="rId10" Type="http://schemas.microsoft.com/office/2007/relationships/hdphoto" Target="../media/hdphoto22.wdp"/><Relationship Id="rId4" Type="http://schemas.openxmlformats.org/officeDocument/2006/relationships/image" Target="../media/image25.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4.png"/><Relationship Id="rId7" Type="http://schemas.microsoft.com/office/2007/relationships/hdphoto" Target="../media/hdphoto36.wdp"/><Relationship Id="rId12"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6.jpeg"/><Relationship Id="rId5" Type="http://schemas.microsoft.com/office/2007/relationships/hdphoto" Target="../media/hdphoto35.wdp"/><Relationship Id="rId10" Type="http://schemas.microsoft.com/office/2007/relationships/hdphoto" Target="../media/hdphoto37.wdp"/><Relationship Id="rId4" Type="http://schemas.openxmlformats.org/officeDocument/2006/relationships/image" Target="../media/image52.png"/><Relationship Id="rId9" Type="http://schemas.openxmlformats.org/officeDocument/2006/relationships/image" Target="../media/image55.png"/><Relationship Id="rId14" Type="http://schemas.microsoft.com/office/2007/relationships/hdphoto" Target="../media/hdphoto38.wdp"/></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40.wdp"/><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0.png"/><Relationship Id="rId5" Type="http://schemas.microsoft.com/office/2007/relationships/hdphoto" Target="../media/hdphoto39.wdp"/><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diagramColors" Target="../diagrams/colors5.xml"/><Relationship Id="rId12" Type="http://schemas.microsoft.com/office/2007/relationships/hdphoto" Target="../media/hdphoto3.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7.png"/><Relationship Id="rId5" Type="http://schemas.openxmlformats.org/officeDocument/2006/relationships/diagramLayout" Target="../diagrams/layout5.xml"/><Relationship Id="rId15" Type="http://schemas.microsoft.com/office/2007/relationships/diagramDrawing" Target="../diagrams/drawing5.xml"/><Relationship Id="rId10" Type="http://schemas.microsoft.com/office/2007/relationships/hdphoto" Target="../media/hdphoto2.wdp"/><Relationship Id="rId4" Type="http://schemas.openxmlformats.org/officeDocument/2006/relationships/diagramData" Target="../diagrams/data5.xml"/><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microsoft.com/office/2007/relationships/hdphoto" Target="../media/hdphoto31.wdp"/><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6.wdp"/><Relationship Id="rId4" Type="http://schemas.openxmlformats.org/officeDocument/2006/relationships/image" Target="../media/image10.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microsoft.com/office/2007/relationships/hdphoto" Target="../media/hdphoto10.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17.wdp"/><Relationship Id="rId3" Type="http://schemas.openxmlformats.org/officeDocument/2006/relationships/image" Target="../media/image17.jpeg"/><Relationship Id="rId7" Type="http://schemas.microsoft.com/office/2007/relationships/hdphoto" Target="../media/hdphoto14.wdp"/><Relationship Id="rId12"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16.wdp"/><Relationship Id="rId5" Type="http://schemas.microsoft.com/office/2007/relationships/hdphoto" Target="../media/hdphoto13.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15.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4.png"/><Relationship Id="rId7" Type="http://schemas.microsoft.com/office/2007/relationships/hdphoto" Target="../media/hdphoto19.wdp"/><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21.wdp"/><Relationship Id="rId5" Type="http://schemas.microsoft.com/office/2007/relationships/hdphoto" Target="../media/hdphoto18.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20.wdp"/><Relationship Id="rId14" Type="http://schemas.microsoft.com/office/2007/relationships/hdphoto" Target="../media/hdphoto2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5500" sy="91000" flip="none" algn="tl"/>
        </a:blipFill>
        <a:effectLst/>
      </p:bgPr>
    </p:bg>
    <p:spTree>
      <p:nvGrpSpPr>
        <p:cNvPr id="1" name=""/>
        <p:cNvGrpSpPr/>
        <p:nvPr/>
      </p:nvGrpSpPr>
      <p:grpSpPr>
        <a:xfrm>
          <a:off x="0" y="0"/>
          <a:ext cx="0" cy="0"/>
          <a:chOff x="0" y="0"/>
          <a:chExt cx="0" cy="0"/>
        </a:xfrm>
      </p:grpSpPr>
      <p:pic>
        <p:nvPicPr>
          <p:cNvPr id="3" name="Picture 2" descr="\\Rooserver\общая папка\Гурина\Рисунок Кате.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755576" y="3471143"/>
            <a:ext cx="7772400" cy="1470025"/>
          </a:xfrm>
        </p:spPr>
        <p:txBody>
          <a:bodyPr vert="horz" lIns="91440" tIns="45720" rIns="91440" bIns="45720" rtlCol="0" anchor="ctr">
            <a:normAutofit/>
          </a:bodyPr>
          <a:lstStyle/>
          <a:p>
            <a:pPr lvl="1" algn="ctr"/>
            <a:r>
              <a:rPr lang="ru-RU" sz="3600" b="1" dirty="0">
                <a:solidFill>
                  <a:srgbClr val="C00000"/>
                </a:solidFill>
                <a:latin typeface="Cambria" panose="02040503050406030204" pitchFamily="18" charset="0"/>
              </a:rPr>
              <a:t>Инструкция для организаторов </a:t>
            </a:r>
            <a:br>
              <a:rPr lang="ru-RU" sz="3600" b="1" dirty="0">
                <a:solidFill>
                  <a:srgbClr val="C00000"/>
                </a:solidFill>
                <a:latin typeface="Cambria" panose="02040503050406030204" pitchFamily="18" charset="0"/>
              </a:rPr>
            </a:br>
            <a:r>
              <a:rPr lang="ru-RU" sz="3600" b="1" dirty="0">
                <a:solidFill>
                  <a:srgbClr val="C00000"/>
                </a:solidFill>
                <a:latin typeface="Cambria" panose="02040503050406030204" pitchFamily="18" charset="0"/>
              </a:rPr>
              <a:t>в аудитории и вне аудитории</a:t>
            </a:r>
          </a:p>
        </p:txBody>
      </p:sp>
    </p:spTree>
    <p:extLst>
      <p:ext uri="{BB962C8B-B14F-4D97-AF65-F5344CB8AC3E}">
        <p14:creationId xmlns:p14="http://schemas.microsoft.com/office/powerpoint/2010/main" xmlns="" val="403245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14" name="Выноска со стрелкой вверх 13"/>
          <p:cNvSpPr/>
          <p:nvPr/>
        </p:nvSpPr>
        <p:spPr>
          <a:xfrm>
            <a:off x="162437" y="3856529"/>
            <a:ext cx="8822739" cy="1732711"/>
          </a:xfrm>
          <a:prstGeom prst="upArrowCallout">
            <a:avLst>
              <a:gd name="adj1" fmla="val 20634"/>
              <a:gd name="adj2" fmla="val 26408"/>
              <a:gd name="adj3" fmla="val 6244"/>
              <a:gd name="adj4" fmla="val 90677"/>
            </a:avLst>
          </a:prstGeom>
          <a:solidFill>
            <a:schemeClr val="accent1">
              <a:alpha val="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51520" y="1558196"/>
            <a:ext cx="8640960" cy="358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latin typeface="Cambria" panose="02040503050406030204" pitchFamily="18" charset="0"/>
              </a:rPr>
              <a:t>Участники могут взять с собой в аудиторию только:</a:t>
            </a:r>
          </a:p>
        </p:txBody>
      </p:sp>
      <p:grpSp>
        <p:nvGrpSpPr>
          <p:cNvPr id="47" name="Группа 46"/>
          <p:cNvGrpSpPr/>
          <p:nvPr/>
        </p:nvGrpSpPr>
        <p:grpSpPr>
          <a:xfrm>
            <a:off x="3131840" y="2020879"/>
            <a:ext cx="2773486" cy="846687"/>
            <a:chOff x="251521" y="2588060"/>
            <a:chExt cx="2773486" cy="905710"/>
          </a:xfrm>
        </p:grpSpPr>
        <p:sp>
          <p:nvSpPr>
            <p:cNvPr id="7196" name="Полилиния 7195"/>
            <p:cNvSpPr/>
            <p:nvPr/>
          </p:nvSpPr>
          <p:spPr>
            <a:xfrm>
              <a:off x="528835" y="2713717"/>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Черную </a:t>
              </a:r>
              <a:r>
                <a:rPr lang="ru-RU" sz="1400" kern="1200" dirty="0" err="1">
                  <a:latin typeface="Cambria" panose="02040503050406030204" pitchFamily="18" charset="0"/>
                </a:rPr>
                <a:t>гелевую</a:t>
              </a:r>
              <a:r>
                <a:rPr lang="ru-RU" sz="1400" dirty="0">
                  <a:latin typeface="Cambria" panose="02040503050406030204" pitchFamily="18" charset="0"/>
                </a:rPr>
                <a:t> или </a:t>
              </a:r>
              <a:r>
                <a:rPr lang="ru-RU" sz="1400" kern="1200" dirty="0">
                  <a:latin typeface="Cambria" panose="02040503050406030204" pitchFamily="18" charset="0"/>
                </a:rPr>
                <a:t>капиллярную ручку</a:t>
              </a:r>
            </a:p>
          </p:txBody>
        </p:sp>
        <p:sp>
          <p:nvSpPr>
            <p:cNvPr id="7197" name="Прямоугольник 7196"/>
            <p:cNvSpPr/>
            <p:nvPr/>
          </p:nvSpPr>
          <p:spPr>
            <a:xfrm>
              <a:off x="251521"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27" name="Picture 3" descr="C:\Users\косатюк_п\Documents\ГИА-11\Обучение специалистов ППЭ\moodle\для moodle\картинки\green-pen.png"/>
            <p:cNvPicPr>
              <a:picLocks noChangeAspect="1" noChangeArrowheads="1"/>
            </p:cNvPicPr>
            <p:nvPr/>
          </p:nvPicPr>
          <p:blipFill>
            <a:blip r:embed="rId4" cstate="print">
              <a:biLevel thresh="75000"/>
              <a:extLst>
                <a:ext uri="{28A0092B-C50C-407E-A947-70E740481C1C}">
                  <a14:useLocalDpi xmlns:a14="http://schemas.microsoft.com/office/drawing/2010/main" xmlns="" val="0"/>
                </a:ext>
              </a:extLst>
            </a:blip>
            <a:srcRect/>
            <a:stretch>
              <a:fillRect/>
            </a:stretch>
          </p:blipFill>
          <p:spPr bwMode="auto">
            <a:xfrm>
              <a:off x="482554" y="2655798"/>
              <a:ext cx="288032" cy="75132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6" name="Группа 45"/>
          <p:cNvGrpSpPr/>
          <p:nvPr/>
        </p:nvGrpSpPr>
        <p:grpSpPr>
          <a:xfrm>
            <a:off x="251520" y="2020878"/>
            <a:ext cx="2773486" cy="846688"/>
            <a:chOff x="3120628" y="2588060"/>
            <a:chExt cx="2773486" cy="905712"/>
          </a:xfrm>
        </p:grpSpPr>
        <p:sp>
          <p:nvSpPr>
            <p:cNvPr id="7198" name="Полилиния 7197"/>
            <p:cNvSpPr/>
            <p:nvPr/>
          </p:nvSpPr>
          <p:spPr>
            <a:xfrm>
              <a:off x="3397942" y="2713718"/>
              <a:ext cx="2496172" cy="780054"/>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Документ, удостоверяющий личность</a:t>
              </a:r>
            </a:p>
          </p:txBody>
        </p:sp>
        <p:sp>
          <p:nvSpPr>
            <p:cNvPr id="7199" name="Прямоугольник 7198"/>
            <p:cNvSpPr/>
            <p:nvPr/>
          </p:nvSpPr>
          <p:spPr>
            <a:xfrm>
              <a:off x="3120628"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0" name="Picture 6" descr="C:\Users\косатюк_п\Documents\ГИА-11\Обучение специалистов ППЭ\moodle\для moodle\картинки\passpor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3849" y="2715520"/>
              <a:ext cx="691600" cy="6916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8" name="Группа 47"/>
          <p:cNvGrpSpPr/>
          <p:nvPr/>
        </p:nvGrpSpPr>
        <p:grpSpPr>
          <a:xfrm>
            <a:off x="251520" y="2973859"/>
            <a:ext cx="2773486" cy="846686"/>
            <a:chOff x="251521" y="3570062"/>
            <a:chExt cx="2773486" cy="905709"/>
          </a:xfrm>
        </p:grpSpPr>
        <p:sp>
          <p:nvSpPr>
            <p:cNvPr id="32" name="Полилиния 31"/>
            <p:cNvSpPr/>
            <p:nvPr/>
          </p:nvSpPr>
          <p:spPr>
            <a:xfrm>
              <a:off x="528835" y="3695718"/>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Лекарства и питание (при необходимости)</a:t>
              </a:r>
            </a:p>
          </p:txBody>
        </p:sp>
        <p:sp>
          <p:nvSpPr>
            <p:cNvPr id="33" name="Прямоугольник 32"/>
            <p:cNvSpPr/>
            <p:nvPr/>
          </p:nvSpPr>
          <p:spPr>
            <a:xfrm>
              <a:off x="251521" y="3570062"/>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28" name="Picture 4" descr="C:\Users\косатюк_п\Documents\ГИА-11\Обучение специалистов ППЭ\moodle\для moodle\картинки\bottles-309391_640.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0145" y="3722123"/>
              <a:ext cx="592849" cy="6149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6084168" y="2012038"/>
            <a:ext cx="2760867" cy="855527"/>
            <a:chOff x="1692384" y="5534064"/>
            <a:chExt cx="2760867" cy="905710"/>
          </a:xfrm>
        </p:grpSpPr>
        <p:sp>
          <p:nvSpPr>
            <p:cNvPr id="40" name="Полилиния 39"/>
            <p:cNvSpPr/>
            <p:nvPr/>
          </p:nvSpPr>
          <p:spPr>
            <a:xfrm>
              <a:off x="1957079" y="5659721"/>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Специальные технические средства</a:t>
              </a:r>
            </a:p>
          </p:txBody>
        </p:sp>
        <p:sp>
          <p:nvSpPr>
            <p:cNvPr id="41" name="Прямоугольник 40"/>
            <p:cNvSpPr/>
            <p:nvPr/>
          </p:nvSpPr>
          <p:spPr>
            <a:xfrm>
              <a:off x="1692384" y="5534064"/>
              <a:ext cx="730041"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2" name="Picture 8" descr="C:\Users\косатюк_п\Documents\ГИА-11\Обучение специалистов ППЭ\moodle\для moodle\картинки\BD40-001.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100000" l="0" r="100000">
                          <a14:backgroundMark x1="8485" y1="28916" x2="46061" y2="16867"/>
                          <a14:backgroundMark x1="94545" y1="7229" x2="94545" y2="722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24334" y="5980797"/>
              <a:ext cx="687427"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косатюк_п\Documents\ГИА-11\Обучение специалистов ППЭ\moodle\для moodle\картинки\magnifying-glass-189254_640.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99492" y="5649481"/>
              <a:ext cx="337110" cy="33131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5" name="Группа 44"/>
          <p:cNvGrpSpPr/>
          <p:nvPr/>
        </p:nvGrpSpPr>
        <p:grpSpPr>
          <a:xfrm>
            <a:off x="3131840" y="2973859"/>
            <a:ext cx="2794434" cy="846686"/>
            <a:chOff x="3099680" y="3570062"/>
            <a:chExt cx="2794434" cy="905709"/>
          </a:xfrm>
        </p:grpSpPr>
        <p:sp>
          <p:nvSpPr>
            <p:cNvPr id="34" name="Полилиния 33"/>
            <p:cNvSpPr/>
            <p:nvPr/>
          </p:nvSpPr>
          <p:spPr>
            <a:xfrm>
              <a:off x="3397942" y="3695718"/>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Средства обучения и воспитания</a:t>
              </a:r>
            </a:p>
          </p:txBody>
        </p:sp>
        <p:sp>
          <p:nvSpPr>
            <p:cNvPr id="35" name="Прямоугольник 34"/>
            <p:cNvSpPr/>
            <p:nvPr/>
          </p:nvSpPr>
          <p:spPr>
            <a:xfrm>
              <a:off x="3120628" y="3570062"/>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4" name="Picture 10" descr="C:\Users\косатюк_п\Documents\ГИА-11\Обучение специалистов ППЭ\moodle\для moodle\картинки\77cc5a8de7ebe2f9d94af18b6001b752.png"/>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1348" b="100000" l="0" r="100000">
                          <a14:foregroundMark x1="52022" y1="19407" x2="59030" y2="11051"/>
                          <a14:foregroundMark x1="65229" y1="8356" x2="69811" y2="8356"/>
                          <a14:foregroundMark x1="82210" y1="18329" x2="81671" y2="27224"/>
                          <a14:foregroundMark x1="81402" y1="30997" x2="74663" y2="38005"/>
                          <a14:foregroundMark x1="73315" y1="39084" x2="56334" y2="43935"/>
                          <a14:foregroundMark x1="70889" y1="38544" x2="58760" y2="41240"/>
                          <a14:foregroundMark x1="55526" y1="43666" x2="45013" y2="50943"/>
                          <a14:foregroundMark x1="32884" y1="78976" x2="32075" y2="89757"/>
                          <a14:foregroundMark x1="33154" y1="81402" x2="35310" y2="85445"/>
                          <a14:foregroundMark x1="42049" y1="59030" x2="73046" y2="48787"/>
                          <a14:foregroundMark x1="73854" y1="49596" x2="75741" y2="52291"/>
                          <a14:foregroundMark x1="77089" y1="56334" x2="77898" y2="61186"/>
                          <a14:foregroundMark x1="76280" y1="63612" x2="47170" y2="73585"/>
                          <a14:backgroundMark x1="61413" y1="27273" x2="61413" y2="27273"/>
                          <a14:backgroundMark x1="37500" y1="51705" x2="37500" y2="51705"/>
                          <a14:backgroundMark x1="60870" y1="50000" x2="60870" y2="50000"/>
                          <a14:backgroundMark x1="66304" y1="48295" x2="66304" y2="48295"/>
                          <a14:backgroundMark x1="71196" y1="43750" x2="41304" y2="56818"/>
                          <a14:backgroundMark x1="45109" y1="55682" x2="45109" y2="55682"/>
                          <a14:backgroundMark x1="42391" y1="56818" x2="42391" y2="56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099680" y="3597786"/>
              <a:ext cx="763608" cy="76360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188" name="Группа 7187"/>
          <p:cNvGrpSpPr/>
          <p:nvPr/>
        </p:nvGrpSpPr>
        <p:grpSpPr>
          <a:xfrm>
            <a:off x="447174" y="4100376"/>
            <a:ext cx="2577351" cy="2424723"/>
            <a:chOff x="6424704" y="3583456"/>
            <a:chExt cx="2577351" cy="2538763"/>
          </a:xfrm>
        </p:grpSpPr>
        <p:grpSp>
          <p:nvGrpSpPr>
            <p:cNvPr id="7186" name="Группа 7185"/>
            <p:cNvGrpSpPr/>
            <p:nvPr/>
          </p:nvGrpSpPr>
          <p:grpSpPr>
            <a:xfrm>
              <a:off x="6444207" y="3583456"/>
              <a:ext cx="2557848" cy="2473029"/>
              <a:chOff x="6372200" y="2737766"/>
              <a:chExt cx="2680881" cy="1356445"/>
            </a:xfrm>
          </p:grpSpPr>
          <p:grpSp>
            <p:nvGrpSpPr>
              <p:cNvPr id="59" name="Группа 58"/>
              <p:cNvGrpSpPr/>
              <p:nvPr/>
            </p:nvGrpSpPr>
            <p:grpSpPr>
              <a:xfrm>
                <a:off x="6492266" y="2773762"/>
                <a:ext cx="2560815" cy="1320449"/>
                <a:chOff x="3506462" y="1207309"/>
                <a:chExt cx="2560815" cy="2014814"/>
              </a:xfrm>
            </p:grpSpPr>
            <p:sp>
              <p:nvSpPr>
                <p:cNvPr id="60" name="Прямоугольник 59"/>
                <p:cNvSpPr/>
                <p:nvPr/>
              </p:nvSpPr>
              <p:spPr>
                <a:xfrm>
                  <a:off x="3506463" y="1207309"/>
                  <a:ext cx="2496172" cy="78005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61" name="Прямоугольник 60"/>
                <p:cNvSpPr/>
                <p:nvPr/>
              </p:nvSpPr>
              <p:spPr>
                <a:xfrm>
                  <a:off x="3506462" y="1207309"/>
                  <a:ext cx="2496172" cy="707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defTabSz="622300">
                    <a:lnSpc>
                      <a:spcPct val="90000"/>
                    </a:lnSpc>
                    <a:spcBef>
                      <a:spcPct val="0"/>
                    </a:spcBef>
                  </a:pPr>
                  <a:r>
                    <a:rPr lang="ru-RU" sz="1400" dirty="0" smtClean="0">
                      <a:latin typeface="Cambria" panose="02040503050406030204" pitchFamily="18" charset="0"/>
                    </a:rPr>
                    <a:t>Непрограммируемый </a:t>
                  </a:r>
                  <a:r>
                    <a:rPr lang="ru-RU" sz="1400" dirty="0">
                      <a:latin typeface="Cambria" panose="02040503050406030204" pitchFamily="18" charset="0"/>
                    </a:rPr>
                    <a:t>калькулятор</a:t>
                  </a:r>
                </a:p>
                <a:p>
                  <a:pPr lvl="0" defTabSz="622300">
                    <a:lnSpc>
                      <a:spcPct val="90000"/>
                    </a:lnSpc>
                    <a:spcBef>
                      <a:spcPct val="0"/>
                    </a:spcBef>
                  </a:pPr>
                  <a:r>
                    <a:rPr lang="ru-RU" sz="1400" dirty="0">
                      <a:latin typeface="Cambria" panose="02040503050406030204" pitchFamily="18" charset="0"/>
                    </a:rPr>
                    <a:t>(по физике)</a:t>
                  </a:r>
                  <a:endParaRPr lang="ru-RU" sz="1400" kern="1200" dirty="0">
                    <a:latin typeface="Cambria" panose="02040503050406030204" pitchFamily="18" charset="0"/>
                  </a:endParaRPr>
                </a:p>
              </p:txBody>
            </p:sp>
            <p:sp>
              <p:nvSpPr>
                <p:cNvPr id="64" name="Прямоугольник 63"/>
                <p:cNvSpPr/>
                <p:nvPr/>
              </p:nvSpPr>
              <p:spPr>
                <a:xfrm>
                  <a:off x="3571105" y="2442071"/>
                  <a:ext cx="2496172" cy="78005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65" name="Прямоугольник 64"/>
                <p:cNvSpPr/>
                <p:nvPr/>
              </p:nvSpPr>
              <p:spPr>
                <a:xfrm>
                  <a:off x="3571105" y="2442072"/>
                  <a:ext cx="2496172" cy="707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defTabSz="622300">
                    <a:lnSpc>
                      <a:spcPct val="90000"/>
                    </a:lnSpc>
                    <a:spcBef>
                      <a:spcPct val="0"/>
                    </a:spcBef>
                  </a:pPr>
                  <a:r>
                    <a:rPr lang="ru-RU" sz="1400" dirty="0">
                      <a:latin typeface="Cambria" panose="02040503050406030204" pitchFamily="18" charset="0"/>
                    </a:rPr>
                    <a:t>Линейка и непрограммируемый калькулятор</a:t>
                  </a:r>
                </a:p>
                <a:p>
                  <a:pPr lvl="0" defTabSz="622300">
                    <a:lnSpc>
                      <a:spcPct val="90000"/>
                    </a:lnSpc>
                    <a:spcBef>
                      <a:spcPct val="0"/>
                    </a:spcBef>
                  </a:pPr>
                  <a:r>
                    <a:rPr lang="ru-RU" sz="1400" dirty="0">
                      <a:latin typeface="Cambria" panose="02040503050406030204" pitchFamily="18" charset="0"/>
                    </a:rPr>
                    <a:t>(по </a:t>
                  </a:r>
                  <a:r>
                    <a:rPr lang="ru-RU" sz="1400" dirty="0" smtClean="0">
                      <a:latin typeface="Cambria" panose="02040503050406030204" pitchFamily="18" charset="0"/>
                    </a:rPr>
                    <a:t>биологии)</a:t>
                  </a:r>
                  <a:endParaRPr lang="ru-RU" sz="1400" kern="1200" dirty="0">
                    <a:latin typeface="Cambria" panose="02040503050406030204" pitchFamily="18" charset="0"/>
                  </a:endParaRPr>
                </a:p>
              </p:txBody>
            </p:sp>
          </p:grpSp>
          <p:sp>
            <p:nvSpPr>
              <p:cNvPr id="62" name="Прямоугольник 61"/>
              <p:cNvSpPr/>
              <p:nvPr/>
            </p:nvSpPr>
            <p:spPr>
              <a:xfrm>
                <a:off x="6372200" y="2737766"/>
                <a:ext cx="514017" cy="508937"/>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74" name="Picture 11" descr="C:\Users\косатюк_п\Documents\ГИА-11\Обучение специалистов ППЭ\moodle\для moodle\картинки\molumen_Ruler.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208333">
              <a:off x="6424704" y="3693598"/>
              <a:ext cx="512601" cy="2323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Users\косатюк_п\Documents\ГИА-11\Обучение специалистов ППЭ\moodle\для moodle\картинки\raschet_okon.1302711275.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246907">
              <a:off x="6477741" y="4019796"/>
              <a:ext cx="451742" cy="451742"/>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11" descr="C:\Users\косатюк_п\Documents\ГИА-11\Обучение специалистов ППЭ\moodle\для moodle\картинки\molumen_Ruler.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208333">
              <a:off x="6580584" y="5344278"/>
              <a:ext cx="512601" cy="232379"/>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12" descr="C:\Users\косатюк_п\Documents\ГИА-11\Обучение специалистов ППЭ\moodle\для moodle\картинки\raschet_okon.1302711275.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246907">
              <a:off x="6633621" y="5670477"/>
              <a:ext cx="451742" cy="45174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Группа 11"/>
          <p:cNvGrpSpPr/>
          <p:nvPr/>
        </p:nvGrpSpPr>
        <p:grpSpPr>
          <a:xfrm>
            <a:off x="6316300" y="4077074"/>
            <a:ext cx="2496172" cy="808341"/>
            <a:chOff x="6315883" y="3709655"/>
            <a:chExt cx="2496172" cy="808341"/>
          </a:xfrm>
        </p:grpSpPr>
        <p:grpSp>
          <p:nvGrpSpPr>
            <p:cNvPr id="83" name="Группа 82"/>
            <p:cNvGrpSpPr/>
            <p:nvPr/>
          </p:nvGrpSpPr>
          <p:grpSpPr>
            <a:xfrm>
              <a:off x="6315883" y="3709655"/>
              <a:ext cx="2496172" cy="808341"/>
              <a:chOff x="6372200" y="2655798"/>
              <a:chExt cx="2616238" cy="664864"/>
            </a:xfrm>
          </p:grpSpPr>
          <p:grpSp>
            <p:nvGrpSpPr>
              <p:cNvPr id="85" name="Группа 84"/>
              <p:cNvGrpSpPr/>
              <p:nvPr/>
            </p:nvGrpSpPr>
            <p:grpSpPr>
              <a:xfrm>
                <a:off x="6492266" y="2773762"/>
                <a:ext cx="2496172" cy="546900"/>
                <a:chOff x="3506462" y="1207309"/>
                <a:chExt cx="2496172" cy="834489"/>
              </a:xfrm>
            </p:grpSpPr>
            <p:sp>
              <p:nvSpPr>
                <p:cNvPr id="87" name="Прямоугольник 86"/>
                <p:cNvSpPr/>
                <p:nvPr/>
              </p:nvSpPr>
              <p:spPr>
                <a:xfrm>
                  <a:off x="3506462" y="1207309"/>
                  <a:ext cx="2496172" cy="78005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8" name="Прямоугольник 87"/>
                <p:cNvSpPr/>
                <p:nvPr/>
              </p:nvSpPr>
              <p:spPr>
                <a:xfrm>
                  <a:off x="3506462" y="1245332"/>
                  <a:ext cx="2496172" cy="7964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defTabSz="622300">
                    <a:lnSpc>
                      <a:spcPct val="90000"/>
                    </a:lnSpc>
                    <a:spcBef>
                      <a:spcPct val="0"/>
                    </a:spcBef>
                  </a:pPr>
                  <a:r>
                    <a:rPr lang="ru-RU" sz="1400" dirty="0">
                      <a:latin typeface="Cambria" panose="02040503050406030204" pitchFamily="18" charset="0"/>
                    </a:rPr>
                    <a:t>Непрограммируемый калькулятор</a:t>
                  </a:r>
                </a:p>
                <a:p>
                  <a:pPr lvl="0" defTabSz="622300">
                    <a:lnSpc>
                      <a:spcPct val="90000"/>
                    </a:lnSpc>
                    <a:spcBef>
                      <a:spcPct val="0"/>
                    </a:spcBef>
                  </a:pPr>
                  <a:r>
                    <a:rPr lang="ru-RU" sz="1400" dirty="0">
                      <a:latin typeface="Cambria" panose="02040503050406030204" pitchFamily="18" charset="0"/>
                    </a:rPr>
                    <a:t>(по химии)</a:t>
                  </a:r>
                  <a:endParaRPr lang="ru-RU" sz="1400" kern="1200" dirty="0">
                    <a:latin typeface="Cambria" panose="02040503050406030204" pitchFamily="18" charset="0"/>
                  </a:endParaRPr>
                </a:p>
              </p:txBody>
            </p:sp>
          </p:grpSp>
          <p:sp>
            <p:nvSpPr>
              <p:cNvPr id="86" name="Прямоугольник 85"/>
              <p:cNvSpPr/>
              <p:nvPr/>
            </p:nvSpPr>
            <p:spPr>
              <a:xfrm>
                <a:off x="6372200" y="2655798"/>
                <a:ext cx="514017" cy="569464"/>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89" name="Picture 12" descr="C:\Users\косатюк_п\Documents\ГИА-11\Обучение специалистов ППЭ\moodle\для moodle\картинки\raschet_okon.1302711275.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246907">
              <a:off x="6343642" y="3881278"/>
              <a:ext cx="451742" cy="4314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6285040" y="4914772"/>
            <a:ext cx="2523799" cy="602460"/>
            <a:chOff x="6288256" y="2037159"/>
            <a:chExt cx="2523799" cy="602460"/>
          </a:xfrm>
        </p:grpSpPr>
        <p:grpSp>
          <p:nvGrpSpPr>
            <p:cNvPr id="68" name="Группа 67"/>
            <p:cNvGrpSpPr/>
            <p:nvPr/>
          </p:nvGrpSpPr>
          <p:grpSpPr>
            <a:xfrm>
              <a:off x="6315883" y="2037159"/>
              <a:ext cx="2496172" cy="602460"/>
              <a:chOff x="6372200" y="2666076"/>
              <a:chExt cx="2616238" cy="618908"/>
            </a:xfrm>
          </p:grpSpPr>
          <p:grpSp>
            <p:nvGrpSpPr>
              <p:cNvPr id="70" name="Группа 69"/>
              <p:cNvGrpSpPr/>
              <p:nvPr/>
            </p:nvGrpSpPr>
            <p:grpSpPr>
              <a:xfrm>
                <a:off x="6492266" y="2773761"/>
                <a:ext cx="2496172" cy="511223"/>
                <a:chOff x="3506462" y="1207309"/>
                <a:chExt cx="2496172" cy="780053"/>
              </a:xfrm>
            </p:grpSpPr>
            <p:sp>
              <p:nvSpPr>
                <p:cNvPr id="72" name="Прямоугольник 71"/>
                <p:cNvSpPr/>
                <p:nvPr/>
              </p:nvSpPr>
              <p:spPr>
                <a:xfrm>
                  <a:off x="3506462" y="1207309"/>
                  <a:ext cx="2496172" cy="78005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3" name="Прямоугольник 72"/>
                <p:cNvSpPr/>
                <p:nvPr/>
              </p:nvSpPr>
              <p:spPr>
                <a:xfrm>
                  <a:off x="3506462" y="1207309"/>
                  <a:ext cx="2496172" cy="7800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defTabSz="622300">
                    <a:lnSpc>
                      <a:spcPct val="90000"/>
                    </a:lnSpc>
                    <a:spcBef>
                      <a:spcPct val="0"/>
                    </a:spcBef>
                  </a:pPr>
                  <a:r>
                    <a:rPr lang="ru-RU" sz="1400" dirty="0">
                      <a:latin typeface="Cambria" panose="02040503050406030204" pitchFamily="18" charset="0"/>
                    </a:rPr>
                    <a:t>Линейка </a:t>
                  </a:r>
                </a:p>
                <a:p>
                  <a:pPr lvl="0" defTabSz="622300">
                    <a:lnSpc>
                      <a:spcPct val="90000"/>
                    </a:lnSpc>
                    <a:spcBef>
                      <a:spcPct val="0"/>
                    </a:spcBef>
                  </a:pPr>
                  <a:r>
                    <a:rPr lang="ru-RU" sz="1400" dirty="0">
                      <a:latin typeface="Cambria" panose="02040503050406030204" pitchFamily="18" charset="0"/>
                    </a:rPr>
                    <a:t>(по математике)</a:t>
                  </a:r>
                  <a:endParaRPr lang="ru-RU" sz="1400" kern="1200" dirty="0">
                    <a:latin typeface="Cambria" panose="02040503050406030204" pitchFamily="18" charset="0"/>
                  </a:endParaRPr>
                </a:p>
              </p:txBody>
            </p:sp>
          </p:grpSp>
          <p:sp>
            <p:nvSpPr>
              <p:cNvPr id="71" name="Прямоугольник 70"/>
              <p:cNvSpPr/>
              <p:nvPr/>
            </p:nvSpPr>
            <p:spPr>
              <a:xfrm>
                <a:off x="6372200" y="2666076"/>
                <a:ext cx="514017" cy="55918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32" name="Picture 11" descr="C:\Users\косатюк_п\Documents\ГИА-11\Обучение специалистов ППЭ\moodle\для moodle\картинки\molumen_Ruler.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1208333">
              <a:off x="6288256" y="2190028"/>
              <a:ext cx="547980" cy="23725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 name="Группа 12"/>
          <p:cNvGrpSpPr/>
          <p:nvPr/>
        </p:nvGrpSpPr>
        <p:grpSpPr>
          <a:xfrm>
            <a:off x="3214679" y="4216309"/>
            <a:ext cx="2711595" cy="1284393"/>
            <a:chOff x="6262745" y="4590609"/>
            <a:chExt cx="2557726" cy="1014986"/>
          </a:xfrm>
        </p:grpSpPr>
        <p:grpSp>
          <p:nvGrpSpPr>
            <p:cNvPr id="91" name="Группа 90"/>
            <p:cNvGrpSpPr/>
            <p:nvPr/>
          </p:nvGrpSpPr>
          <p:grpSpPr>
            <a:xfrm>
              <a:off x="6262745" y="4590609"/>
              <a:ext cx="2557726" cy="1014986"/>
              <a:chOff x="6307686" y="2773761"/>
              <a:chExt cx="2680753" cy="431150"/>
            </a:xfrm>
          </p:grpSpPr>
          <p:grpSp>
            <p:nvGrpSpPr>
              <p:cNvPr id="94" name="Группа 93"/>
              <p:cNvGrpSpPr/>
              <p:nvPr/>
            </p:nvGrpSpPr>
            <p:grpSpPr>
              <a:xfrm>
                <a:off x="6307686" y="2773761"/>
                <a:ext cx="2680753" cy="431150"/>
                <a:chOff x="3321882" y="1207309"/>
                <a:chExt cx="2680753" cy="657873"/>
              </a:xfrm>
            </p:grpSpPr>
            <p:sp>
              <p:nvSpPr>
                <p:cNvPr id="96" name="Прямоугольник 95"/>
                <p:cNvSpPr/>
                <p:nvPr/>
              </p:nvSpPr>
              <p:spPr>
                <a:xfrm>
                  <a:off x="3321882" y="1207310"/>
                  <a:ext cx="2680753" cy="65787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7" name="Прямоугольник 96"/>
                <p:cNvSpPr/>
                <p:nvPr/>
              </p:nvSpPr>
              <p:spPr>
                <a:xfrm>
                  <a:off x="3506462" y="1207309"/>
                  <a:ext cx="2496172" cy="579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defTabSz="622300">
                    <a:lnSpc>
                      <a:spcPct val="90000"/>
                    </a:lnSpc>
                    <a:spcBef>
                      <a:spcPct val="0"/>
                    </a:spcBef>
                  </a:pPr>
                  <a:r>
                    <a:rPr lang="ru-RU" sz="1400" dirty="0">
                      <a:latin typeface="Cambria" panose="02040503050406030204" pitchFamily="18" charset="0"/>
                    </a:rPr>
                    <a:t>Линейка, </a:t>
                  </a:r>
                  <a:r>
                    <a:rPr lang="ru-RU" sz="1400" dirty="0" smtClean="0">
                      <a:latin typeface="Cambria" panose="02040503050406030204" pitchFamily="18" charset="0"/>
                    </a:rPr>
                    <a:t>непрограммируемый </a:t>
                  </a:r>
                  <a:r>
                    <a:rPr lang="ru-RU" sz="1400" dirty="0">
                      <a:latin typeface="Cambria" panose="02040503050406030204" pitchFamily="18" charset="0"/>
                    </a:rPr>
                    <a:t>калькулятор</a:t>
                  </a:r>
                </a:p>
                <a:p>
                  <a:pPr lvl="0" defTabSz="622300">
                    <a:lnSpc>
                      <a:spcPct val="90000"/>
                    </a:lnSpc>
                    <a:spcBef>
                      <a:spcPct val="0"/>
                    </a:spcBef>
                  </a:pPr>
                  <a:r>
                    <a:rPr lang="ru-RU" sz="1400" dirty="0">
                      <a:latin typeface="Cambria" panose="02040503050406030204" pitchFamily="18" charset="0"/>
                    </a:rPr>
                    <a:t>(по географии)</a:t>
                  </a:r>
                  <a:endParaRPr lang="ru-RU" sz="1400" kern="1200" dirty="0">
                    <a:latin typeface="Cambria" panose="02040503050406030204" pitchFamily="18" charset="0"/>
                  </a:endParaRPr>
                </a:p>
              </p:txBody>
            </p:sp>
          </p:grpSp>
          <p:sp>
            <p:nvSpPr>
              <p:cNvPr id="95" name="Прямоугольник 94"/>
              <p:cNvSpPr/>
              <p:nvPr/>
            </p:nvSpPr>
            <p:spPr>
              <a:xfrm>
                <a:off x="6372200" y="2796005"/>
                <a:ext cx="514017" cy="357543"/>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99" name="Picture 12" descr="C:\Users\косатюк_п\Documents\ГИА-11\Обучение специалистов ППЭ\moodle\для moodle\картинки\raschet_okon.1302711275.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246907">
              <a:off x="6362487" y="5057502"/>
              <a:ext cx="451742" cy="431450"/>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Picture 11" descr="C:\Users\косатюк_п\Documents\ГИА-11\Обучение специалистов ППЭ\moodle\для moodle\картинки\molumen_Ruler.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208333">
              <a:off x="6327402" y="4661221"/>
              <a:ext cx="512601" cy="22194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7"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xmlns="" val="10058986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6" name="Скругленный прямоугольник 25"/>
          <p:cNvSpPr/>
          <p:nvPr/>
        </p:nvSpPr>
        <p:spPr>
          <a:xfrm>
            <a:off x="257274" y="5365047"/>
            <a:ext cx="8640960" cy="1095877"/>
          </a:xfrm>
          <a:prstGeom prst="roundRect">
            <a:avLst/>
          </a:prstGeom>
          <a:solidFill>
            <a:srgbClr val="8EB4E2"/>
          </a:solidFill>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ea typeface="Times New Roman"/>
              </a:rPr>
              <a:t>Замена может производиться из неиспользованных ИК участников ЕГЭ в аудиториях или из резервного доставочного пакета в присутствии </a:t>
            </a:r>
            <a:r>
              <a:rPr lang="ru-RU" dirty="0" smtClean="0">
                <a:latin typeface="Cambria" panose="02040503050406030204" pitchFamily="18" charset="0"/>
                <a:ea typeface="Times New Roman"/>
              </a:rPr>
              <a:t>уполномоченного представителя </a:t>
            </a:r>
            <a:r>
              <a:rPr lang="ru-RU" dirty="0">
                <a:latin typeface="Cambria" panose="02040503050406030204" pitchFamily="18" charset="0"/>
                <a:ea typeface="Times New Roman"/>
              </a:rPr>
              <a:t>ГЭК. </a:t>
            </a:r>
          </a:p>
        </p:txBody>
      </p:sp>
      <p:sp>
        <p:nvSpPr>
          <p:cNvPr id="28" name="Скругленный прямоугольник 27"/>
          <p:cNvSpPr/>
          <p:nvPr/>
        </p:nvSpPr>
        <p:spPr>
          <a:xfrm>
            <a:off x="248471" y="5365046"/>
            <a:ext cx="8640959" cy="1095877"/>
          </a:xfrm>
          <a:prstGeom prst="roundRect">
            <a:avLst/>
          </a:prstGeom>
          <a:solidFill>
            <a:srgbClr val="B9D1ED"/>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smtClean="0">
                <a:latin typeface="Cambria" panose="02040503050406030204" pitchFamily="18" charset="0"/>
                <a:ea typeface="Times New Roman"/>
              </a:rPr>
              <a:t>	В случае </a:t>
            </a:r>
            <a:r>
              <a:rPr lang="ru-RU" dirty="0">
                <a:latin typeface="Cambria" panose="02040503050406030204" pitchFamily="18" charset="0"/>
                <a:ea typeface="Times New Roman"/>
              </a:rPr>
              <a:t>если участник ОГЭ (ГВЭ в автоматизированной форме) отказывается ставить личную подпись в бланке ответов на задания с кратким ответом, организатор в аудитории ставит в указанном бланке свою подпись;</a:t>
            </a:r>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8196"/>
            <a:ext cx="8640960"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До начала экзамена организатор в аудитории должен:</a:t>
            </a:r>
          </a:p>
        </p:txBody>
      </p:sp>
      <p:sp>
        <p:nvSpPr>
          <p:cNvPr id="2" name="Скругленный прямоугольник 1"/>
          <p:cNvSpPr/>
          <p:nvPr/>
        </p:nvSpPr>
        <p:spPr>
          <a:xfrm>
            <a:off x="248482" y="2161828"/>
            <a:ext cx="8640960"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П</a:t>
            </a:r>
            <a:r>
              <a:rPr lang="ru-RU" dirty="0" smtClean="0">
                <a:solidFill>
                  <a:schemeClr val="tx1"/>
                </a:solidFill>
                <a:latin typeface="Cambria" panose="02040503050406030204" pitchFamily="18" charset="0"/>
              </a:rPr>
              <a:t>родемонстрировать </a:t>
            </a:r>
            <a:r>
              <a:rPr lang="ru-RU" dirty="0">
                <a:solidFill>
                  <a:schemeClr val="tx1"/>
                </a:solidFill>
                <a:latin typeface="Cambria" panose="02040503050406030204" pitchFamily="18" charset="0"/>
              </a:rPr>
              <a:t>участникам ГИА целостность комплектов ЭМ;</a:t>
            </a:r>
          </a:p>
        </p:txBody>
      </p:sp>
      <p:grpSp>
        <p:nvGrpSpPr>
          <p:cNvPr id="11" name="Группа 10"/>
          <p:cNvGrpSpPr/>
          <p:nvPr/>
        </p:nvGrpSpPr>
        <p:grpSpPr>
          <a:xfrm>
            <a:off x="248479" y="2864167"/>
            <a:ext cx="8640963" cy="2365033"/>
            <a:chOff x="6084167" y="2924945"/>
            <a:chExt cx="2808314" cy="910959"/>
          </a:xfrm>
        </p:grpSpPr>
        <p:sp>
          <p:nvSpPr>
            <p:cNvPr id="13" name="Прямоугольник с двумя скругленными соседними углами 12"/>
            <p:cNvSpPr/>
            <p:nvPr/>
          </p:nvSpPr>
          <p:spPr>
            <a:xfrm>
              <a:off x="6084170" y="2924945"/>
              <a:ext cx="2808311" cy="290738"/>
            </a:xfrm>
            <a:prstGeom prst="round2SameRect">
              <a:avLst>
                <a:gd name="adj1" fmla="val 27558"/>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В</a:t>
              </a:r>
              <a:r>
                <a:rPr lang="ru-RU" dirty="0" smtClean="0">
                  <a:solidFill>
                    <a:schemeClr val="tx1"/>
                  </a:solidFill>
                  <a:latin typeface="Cambria" panose="02040503050406030204" pitchFamily="18" charset="0"/>
                </a:rPr>
                <a:t>ыдать </a:t>
              </a:r>
              <a:r>
                <a:rPr lang="ru-RU" dirty="0">
                  <a:solidFill>
                    <a:schemeClr val="tx1"/>
                  </a:solidFill>
                  <a:latin typeface="Cambria" panose="02040503050406030204" pitchFamily="18" charset="0"/>
                </a:rPr>
                <a:t>участникам ГИА ЭМ, которые включают в себя листы (бланки) для записи ответов и КИМ, в произвольном порядке;</a:t>
              </a:r>
            </a:p>
          </p:txBody>
        </p:sp>
        <p:sp>
          <p:nvSpPr>
            <p:cNvPr id="15" name="Прямоугольник с двумя скругленными соседними углами 14"/>
            <p:cNvSpPr/>
            <p:nvPr/>
          </p:nvSpPr>
          <p:spPr>
            <a:xfrm>
              <a:off x="6084169" y="3215684"/>
              <a:ext cx="2808311" cy="265808"/>
            </a:xfrm>
            <a:prstGeom prst="round2SameRect">
              <a:avLst>
                <a:gd name="adj1" fmla="val 0"/>
                <a:gd name="adj2" fmla="val 0"/>
              </a:avLst>
            </a:prstGeom>
            <a:solidFill>
              <a:srgbClr val="E0EA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latin typeface="Cambria" panose="02040503050406030204" pitchFamily="18" charset="0"/>
                </a:rPr>
                <a:t>В случае </a:t>
              </a:r>
              <a:r>
                <a:rPr lang="ru-RU" dirty="0">
                  <a:latin typeface="Cambria" panose="02040503050406030204" pitchFamily="18" charset="0"/>
                </a:rPr>
                <a:t>обнаружения брака или некомплектности ЭМ организаторы выдают участнику ГИА новый комплект ЭМ;</a:t>
              </a:r>
            </a:p>
          </p:txBody>
        </p:sp>
        <p:sp>
          <p:nvSpPr>
            <p:cNvPr id="17" name="Прямоугольник с двумя скругленными соседними углами 16"/>
            <p:cNvSpPr/>
            <p:nvPr/>
          </p:nvSpPr>
          <p:spPr>
            <a:xfrm>
              <a:off x="6084167" y="3481492"/>
              <a:ext cx="2808310" cy="354412"/>
            </a:xfrm>
            <a:prstGeom prst="round2SameRect">
              <a:avLst>
                <a:gd name="adj1" fmla="val 0"/>
                <a:gd name="adj2" fmla="val 0"/>
              </a:avLst>
            </a:prstGeom>
            <a:solidFill>
              <a:srgbClr val="E0EA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П</a:t>
              </a:r>
              <a:r>
                <a:rPr lang="ru-RU" dirty="0" smtClean="0">
                  <a:latin typeface="Cambria" panose="02040503050406030204" pitchFamily="18" charset="0"/>
                </a:rPr>
                <a:t>о </a:t>
              </a:r>
              <a:r>
                <a:rPr lang="ru-RU" dirty="0">
                  <a:latin typeface="Cambria" panose="02040503050406030204" pitchFamily="18" charset="0"/>
                </a:rPr>
                <a:t>указанию организаторов обучающиеся заполняют регистрационные поля экзаменационной работы (регистрационные поля бланков ответов на задания с кратким ответом и на задания с развернутым ответом);</a:t>
              </a:r>
            </a:p>
          </p:txBody>
        </p:sp>
      </p:grpSp>
    </p:spTree>
    <p:extLst>
      <p:ext uri="{BB962C8B-B14F-4D97-AF65-F5344CB8AC3E}">
        <p14:creationId xmlns:p14="http://schemas.microsoft.com/office/powerpoint/2010/main" xmlns="" val="41915599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a:t>
            </a:r>
            <a:r>
              <a:rPr lang="ru-RU" sz="3600" b="1" dirty="0" smtClean="0">
                <a:solidFill>
                  <a:srgbClr val="FF0000"/>
                </a:solidFill>
                <a:latin typeface="Cambria" panose="02040503050406030204" pitchFamily="18" charset="0"/>
              </a:rPr>
              <a:t>ОГЭ</a:t>
            </a:r>
          </a:p>
          <a:p>
            <a:pPr algn="r"/>
            <a:r>
              <a:rPr lang="ru-RU" sz="3600" b="1" dirty="0" smtClean="0">
                <a:solidFill>
                  <a:srgbClr val="FF0000"/>
                </a:solidFill>
                <a:latin typeface="Cambria" panose="02040503050406030204" pitchFamily="18" charset="0"/>
              </a:rPr>
              <a:t> </a:t>
            </a:r>
            <a:r>
              <a:rPr lang="ru-RU" sz="3600" b="1" dirty="0">
                <a:solidFill>
                  <a:srgbClr val="FF0000"/>
                </a:solidFill>
                <a:latin typeface="Cambria" panose="02040503050406030204" pitchFamily="18" charset="0"/>
              </a:rPr>
              <a:t>в аудитории</a:t>
            </a:r>
          </a:p>
        </p:txBody>
      </p:sp>
      <p:sp>
        <p:nvSpPr>
          <p:cNvPr id="24" name="Скругленный прямоугольник 23"/>
          <p:cNvSpPr/>
          <p:nvPr/>
        </p:nvSpPr>
        <p:spPr>
          <a:xfrm>
            <a:off x="2771800" y="3861048"/>
            <a:ext cx="6048672" cy="26521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smtClean="0">
                <a:latin typeface="Cambria" panose="02040503050406030204" pitchFamily="18" charset="0"/>
              </a:rPr>
              <a:t>После </a:t>
            </a:r>
            <a:r>
              <a:rPr lang="ru-RU" dirty="0">
                <a:latin typeface="Cambria" panose="02040503050406030204" pitchFamily="18" charset="0"/>
              </a:rPr>
              <a:t>проверки правильности заполнения всеми участниками регистрационных полей бланков ответов на задания </a:t>
            </a:r>
            <a:r>
              <a:rPr lang="ru-RU" dirty="0" smtClean="0">
                <a:latin typeface="Cambria" panose="02040503050406030204" pitchFamily="18" charset="0"/>
              </a:rPr>
              <a:t>№ 1 с </a:t>
            </a:r>
            <a:r>
              <a:rPr lang="ru-RU" dirty="0">
                <a:latin typeface="Cambria" panose="02040503050406030204" pitchFamily="18" charset="0"/>
              </a:rPr>
              <a:t>кратким ответом и на задания </a:t>
            </a:r>
            <a:r>
              <a:rPr lang="ru-RU" dirty="0" smtClean="0">
                <a:latin typeface="Cambria" panose="02040503050406030204" pitchFamily="18" charset="0"/>
              </a:rPr>
              <a:t>№ 2 с </a:t>
            </a:r>
            <a:r>
              <a:rPr lang="ru-RU" dirty="0">
                <a:latin typeface="Cambria" panose="02040503050406030204" pitchFamily="18" charset="0"/>
              </a:rPr>
              <a:t>развернутым ответом объявить начало выполнения экзаменационной работы и время ее окончания и зафиксировать на доске (информационном стенде), после чего участники ОГЭ приступают к выполнению экзаменационной работы.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3652" y="4366556"/>
            <a:ext cx="2448270" cy="183620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2" descr="C:\Users\косатюк_п\Documents\ГИА-11\Обучение специалистов ППЭ\moodle\для moodle\картинки\Fotolia_34971645_Subscription_XXL.jpg"/>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92663" l="0" r="97111"/>
                    </a14:imgEffect>
                  </a14:imgLayer>
                </a14:imgProps>
              </a:ext>
              <a:ext uri="{28A0092B-C50C-407E-A947-70E740481C1C}">
                <a14:useLocalDpi xmlns:a14="http://schemas.microsoft.com/office/drawing/2010/main" xmlns="" val="0"/>
              </a:ext>
            </a:extLst>
          </a:blip>
          <a:srcRect/>
          <a:stretch>
            <a:fillRect/>
          </a:stretch>
        </p:blipFill>
        <p:spPr bwMode="auto">
          <a:xfrm>
            <a:off x="6061130" y="1641012"/>
            <a:ext cx="3082870" cy="25211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588224" y="2132856"/>
            <a:ext cx="1208341" cy="507831"/>
          </a:xfrm>
          <a:prstGeom prst="rect">
            <a:avLst/>
          </a:prstGeom>
          <a:noFill/>
        </p:spPr>
        <p:txBody>
          <a:bodyPr wrap="square" rtlCol="0">
            <a:spAutoFit/>
          </a:bodyPr>
          <a:lstStyle/>
          <a:p>
            <a:pPr algn="ctr"/>
            <a:r>
              <a:rPr lang="ru-RU" sz="900" dirty="0" smtClean="0">
                <a:latin typeface="Cambria" panose="02040503050406030204" pitchFamily="18" charset="0"/>
              </a:rPr>
              <a:t>Время начала:</a:t>
            </a:r>
          </a:p>
          <a:p>
            <a:pPr algn="ctr"/>
            <a:endParaRPr lang="ru-RU" sz="900" b="1" dirty="0" smtClean="0">
              <a:latin typeface="Cambria" panose="02040503050406030204" pitchFamily="18" charset="0"/>
            </a:endParaRPr>
          </a:p>
          <a:p>
            <a:pPr algn="ctr"/>
            <a:r>
              <a:rPr lang="ru-RU" sz="900" dirty="0" smtClean="0">
                <a:latin typeface="Cambria" panose="02040503050406030204" pitchFamily="18" charset="0"/>
              </a:rPr>
              <a:t>Время окончания: </a:t>
            </a:r>
            <a:endParaRPr lang="ru-RU" sz="900" b="1" dirty="0" smtClean="0">
              <a:latin typeface="Cambria" panose="02040503050406030204" pitchFamily="18" charset="0"/>
            </a:endParaRPr>
          </a:p>
        </p:txBody>
      </p:sp>
      <p:sp>
        <p:nvSpPr>
          <p:cNvPr id="8" name="Скругленный прямоугольник 7"/>
          <p:cNvSpPr/>
          <p:nvPr/>
        </p:nvSpPr>
        <p:spPr>
          <a:xfrm>
            <a:off x="193079" y="1641012"/>
            <a:ext cx="6048672" cy="20078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a:t>
            </a:r>
            <a:r>
              <a:rPr lang="ru-RU" dirty="0" smtClean="0">
                <a:latin typeface="Cambria" panose="02040503050406030204" pitchFamily="18" charset="0"/>
              </a:rPr>
              <a:t>роверить </a:t>
            </a:r>
            <a:r>
              <a:rPr lang="ru-RU" dirty="0">
                <a:latin typeface="Cambria" panose="02040503050406030204" pitchFamily="18" charset="0"/>
              </a:rPr>
              <a:t>правильность заполнения регистрационных полей на всех бланках у каждого участника ОГЭ и соответствие данных участника экзамена (ФИО, серии и номера документа, удостоверяющего личность) в бланке ответов на задания с кратким ответом и документе, удостоверяющем личность</a:t>
            </a:r>
          </a:p>
        </p:txBody>
      </p:sp>
    </p:spTree>
    <p:extLst>
      <p:ext uri="{BB962C8B-B14F-4D97-AF65-F5344CB8AC3E}">
        <p14:creationId xmlns:p14="http://schemas.microsoft.com/office/powerpoint/2010/main" xmlns="" val="24182916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Урюпина\Desktop\Рисунок1.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67544" y="188640"/>
            <a:ext cx="8229600" cy="1143000"/>
          </a:xfrm>
        </p:spPr>
        <p:txBody>
          <a:bodyPr>
            <a:normAutofit fontScale="90000"/>
          </a:bodyPr>
          <a:lstStyle/>
          <a:p>
            <a:pPr algn="r"/>
            <a:r>
              <a:rPr lang="ru-RU" b="1" dirty="0">
                <a:solidFill>
                  <a:srgbClr val="FF0000"/>
                </a:solidFill>
                <a:latin typeface="Cambria" panose="02040503050406030204" pitchFamily="18" charset="0"/>
              </a:rPr>
              <a:t>Проведение ОГЭ</a:t>
            </a:r>
            <a:br>
              <a:rPr lang="ru-RU" b="1" dirty="0">
                <a:solidFill>
                  <a:srgbClr val="FF0000"/>
                </a:solidFill>
                <a:latin typeface="Cambria" panose="02040503050406030204" pitchFamily="18" charset="0"/>
              </a:rPr>
            </a:br>
            <a:r>
              <a:rPr lang="ru-RU" b="1" dirty="0">
                <a:solidFill>
                  <a:srgbClr val="FF0000"/>
                </a:solidFill>
                <a:latin typeface="Cambria" panose="02040503050406030204" pitchFamily="18" charset="0"/>
              </a:rPr>
              <a:t> в </a:t>
            </a:r>
            <a:r>
              <a:rPr lang="ru-RU" b="1" dirty="0" smtClean="0">
                <a:solidFill>
                  <a:srgbClr val="FF0000"/>
                </a:solidFill>
                <a:latin typeface="Cambria" panose="02040503050406030204" pitchFamily="18" charset="0"/>
              </a:rPr>
              <a:t>аудитории</a:t>
            </a:r>
            <a:endParaRPr lang="ru-RU" dirty="0">
              <a:solidFill>
                <a:srgbClr val="FF0000"/>
              </a:solidFill>
            </a:endParaRPr>
          </a:p>
        </p:txBody>
      </p:sp>
      <p:sp>
        <p:nvSpPr>
          <p:cNvPr id="6" name="Скругленный прямоугольник 5"/>
          <p:cNvSpPr/>
          <p:nvPr/>
        </p:nvSpPr>
        <p:spPr>
          <a:xfrm>
            <a:off x="454282" y="2132856"/>
            <a:ext cx="828092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solidFill>
                  <a:schemeClr val="tx1"/>
                </a:solidFill>
                <a:latin typeface="Cambria" panose="02040503050406030204" pitchFamily="18" charset="0"/>
              </a:rPr>
              <a:t>Участники ГИА начинают выполнение экзаменационных </a:t>
            </a:r>
            <a:r>
              <a:rPr lang="ru-RU" sz="2000" dirty="0" smtClean="0">
                <a:solidFill>
                  <a:schemeClr val="tx1"/>
                </a:solidFill>
                <a:latin typeface="Cambria" panose="02040503050406030204" pitchFamily="18" charset="0"/>
              </a:rPr>
              <a:t>заданий</a:t>
            </a:r>
            <a:endParaRPr lang="ru-RU" sz="2000" dirty="0">
              <a:solidFill>
                <a:schemeClr val="tx1"/>
              </a:solidFill>
              <a:latin typeface="Cambria" panose="02040503050406030204" pitchFamily="18" charset="0"/>
            </a:endParaRPr>
          </a:p>
        </p:txBody>
      </p:sp>
      <p:sp>
        <p:nvSpPr>
          <p:cNvPr id="7" name="Скругленный прямоугольник 6"/>
          <p:cNvSpPr/>
          <p:nvPr/>
        </p:nvSpPr>
        <p:spPr>
          <a:xfrm>
            <a:off x="2627784" y="3068960"/>
            <a:ext cx="6140118"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a:latin typeface="Cambria" panose="02040503050406030204" pitchFamily="18" charset="0"/>
              </a:rPr>
              <a:t>В продолжительность выполнения экзаменационной работы не включается время, выделенное на подготовительные мероприятия (инструктаж участников ГИА, выдачу им ЭМ, заполнение ими регистрационных полей экзаменационных работ, настройку необходимых технических средств, используемых при проведении экзаменов</a:t>
            </a:r>
            <a:r>
              <a:rPr lang="ru-RU" sz="2000" dirty="0" smtClean="0">
                <a:latin typeface="Cambria" panose="02040503050406030204" pitchFamily="18" charset="0"/>
              </a:rPr>
              <a:t>)</a:t>
            </a:r>
            <a:endParaRPr lang="ru-RU" sz="2000" dirty="0">
              <a:latin typeface="Cambria" panose="02040503050406030204" pitchFamily="18" charset="0"/>
            </a:endParaRPr>
          </a:p>
        </p:txBody>
      </p:sp>
      <p:sp>
        <p:nvSpPr>
          <p:cNvPr id="8" name="Скругленный прямоугольник 7"/>
          <p:cNvSpPr/>
          <p:nvPr/>
        </p:nvSpPr>
        <p:spPr>
          <a:xfrm>
            <a:off x="463886" y="1556792"/>
            <a:ext cx="8280920"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Начало </a:t>
            </a:r>
            <a:r>
              <a:rPr lang="ru-RU" b="1" dirty="0" smtClean="0">
                <a:latin typeface="Cambria" panose="02040503050406030204" pitchFamily="18" charset="0"/>
              </a:rPr>
              <a:t>экзамена:</a:t>
            </a:r>
            <a:endParaRPr lang="ru-RU" b="1" dirty="0">
              <a:latin typeface="Cambria" panose="02040503050406030204" pitchFamily="18" charset="0"/>
            </a:endParaRPr>
          </a:p>
        </p:txBody>
      </p:sp>
      <p:pic>
        <p:nvPicPr>
          <p:cNvPr id="3" name="Picture 2" descr="http://wsco-sa.com/int/imgs/60f00abaf4.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750" b="90000" l="10000" r="90000">
                        <a14:foregroundMark x1="45000" y1="4125" x2="46750" y2="4125"/>
                        <a14:foregroundMark x1="55875" y1="38125" x2="72000" y2="36625"/>
                        <a14:foregroundMark x1="44250" y1="6625" x2="44250" y2="6625"/>
                        <a14:foregroundMark x1="37125" y1="10375" x2="49750" y2="8875"/>
                        <a14:foregroundMark x1="41500" y1="65000" x2="43000" y2="69375"/>
                        <a14:foregroundMark x1="39375" y1="64250" x2="42000" y2="68250"/>
                        <a14:foregroundMark x1="42125" y1="65000" x2="45250" y2="68625"/>
                        <a14:foregroundMark x1="51750" y1="59250" x2="57500" y2="64125"/>
                        <a14:foregroundMark x1="54000" y1="59750" x2="58625" y2="63625"/>
                        <a14:foregroundMark x1="35000" y1="14250" x2="36250" y2="11000"/>
                        <a14:backgroundMark x1="49500" y1="74875" x2="56625" y2="69000"/>
                        <a14:backgroundMark x1="38500" y1="68875" x2="40250" y2="73875"/>
                        <a14:backgroundMark x1="60500" y1="63375" x2="59000" y2="58125"/>
                        <a14:backgroundMark x1="51375" y1="68250" x2="47000" y2="62125"/>
                      </a14:backgroundRemoval>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3212976"/>
            <a:ext cx="2736304"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9561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Урюпина\Desktop\Рисунок1.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67544" y="188640"/>
            <a:ext cx="8229600" cy="1143000"/>
          </a:xfrm>
        </p:spPr>
        <p:txBody>
          <a:bodyPr>
            <a:normAutofit fontScale="90000"/>
          </a:bodyPr>
          <a:lstStyle/>
          <a:p>
            <a:pPr algn="r"/>
            <a:r>
              <a:rPr lang="ru-RU" b="1" dirty="0">
                <a:solidFill>
                  <a:srgbClr val="FF0000"/>
                </a:solidFill>
                <a:latin typeface="Cambria" panose="02040503050406030204" pitchFamily="18" charset="0"/>
              </a:rPr>
              <a:t>Проведение ОГЭ</a:t>
            </a:r>
            <a:br>
              <a:rPr lang="ru-RU" b="1" dirty="0">
                <a:solidFill>
                  <a:srgbClr val="FF0000"/>
                </a:solidFill>
                <a:latin typeface="Cambria" panose="02040503050406030204" pitchFamily="18" charset="0"/>
              </a:rPr>
            </a:br>
            <a:r>
              <a:rPr lang="ru-RU" b="1" dirty="0">
                <a:solidFill>
                  <a:srgbClr val="FF0000"/>
                </a:solidFill>
                <a:latin typeface="Cambria" panose="02040503050406030204" pitchFamily="18" charset="0"/>
              </a:rPr>
              <a:t> в </a:t>
            </a:r>
            <a:r>
              <a:rPr lang="ru-RU" b="1" dirty="0" smtClean="0">
                <a:solidFill>
                  <a:srgbClr val="FF0000"/>
                </a:solidFill>
                <a:latin typeface="Cambria" panose="02040503050406030204" pitchFamily="18" charset="0"/>
              </a:rPr>
              <a:t>аудитории</a:t>
            </a:r>
            <a:endParaRPr lang="ru-RU" dirty="0">
              <a:solidFill>
                <a:srgbClr val="FF0000"/>
              </a:solidFill>
            </a:endParaRPr>
          </a:p>
        </p:txBody>
      </p:sp>
      <p:sp>
        <p:nvSpPr>
          <p:cNvPr id="7" name="Скругленный прямоугольник 6"/>
          <p:cNvSpPr/>
          <p:nvPr/>
        </p:nvSpPr>
        <p:spPr>
          <a:xfrm>
            <a:off x="2483768" y="2276872"/>
            <a:ext cx="6284134" cy="40324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90000"/>
              </a:lnSpc>
              <a:defRPr/>
            </a:pPr>
            <a:r>
              <a:rPr lang="ru-RU" sz="2600" b="1" dirty="0">
                <a:solidFill>
                  <a:schemeClr val="accent6">
                    <a:lumMod val="50000"/>
                  </a:schemeClr>
                </a:solidFill>
              </a:rPr>
              <a:t>Русский язык, математика, литература </a:t>
            </a:r>
            <a:r>
              <a:rPr lang="ru-RU" sz="2600" b="1" dirty="0"/>
              <a:t>- </a:t>
            </a:r>
            <a:r>
              <a:rPr lang="ru-RU" sz="2600" dirty="0"/>
              <a:t>3 часа 55 мин. (235 минут)</a:t>
            </a:r>
          </a:p>
          <a:p>
            <a:pPr>
              <a:lnSpc>
                <a:spcPct val="90000"/>
              </a:lnSpc>
              <a:defRPr/>
            </a:pPr>
            <a:r>
              <a:rPr lang="ru-RU" sz="2600" b="1" dirty="0">
                <a:solidFill>
                  <a:schemeClr val="accent6">
                    <a:lumMod val="50000"/>
                  </a:schemeClr>
                </a:solidFill>
              </a:rPr>
              <a:t>Физика, история, обществознание, биология</a:t>
            </a:r>
            <a:r>
              <a:rPr lang="ru-RU" sz="2600" b="1" dirty="0">
                <a:solidFill>
                  <a:schemeClr val="accent4">
                    <a:lumMod val="95000"/>
                    <a:lumOff val="5000"/>
                  </a:schemeClr>
                </a:solidFill>
              </a:rPr>
              <a:t> </a:t>
            </a:r>
            <a:r>
              <a:rPr lang="ru-RU" sz="2600" b="1" dirty="0"/>
              <a:t>–</a:t>
            </a:r>
            <a:r>
              <a:rPr lang="ru-RU" sz="2600" dirty="0"/>
              <a:t>  3 часа (180 минут)</a:t>
            </a:r>
          </a:p>
          <a:p>
            <a:pPr>
              <a:lnSpc>
                <a:spcPct val="90000"/>
              </a:lnSpc>
              <a:defRPr/>
            </a:pPr>
            <a:r>
              <a:rPr lang="ru-RU" sz="2600" b="1" dirty="0">
                <a:solidFill>
                  <a:schemeClr val="accent6">
                    <a:lumMod val="50000"/>
                  </a:schemeClr>
                </a:solidFill>
              </a:rPr>
              <a:t>Информатика и ИКТ </a:t>
            </a:r>
            <a:r>
              <a:rPr lang="ru-RU" sz="2600" dirty="0"/>
              <a:t>–2 ч. 30 </a:t>
            </a:r>
            <a:r>
              <a:rPr lang="ru-RU" sz="2600" dirty="0" smtClean="0"/>
              <a:t>м (</a:t>
            </a:r>
            <a:r>
              <a:rPr lang="ru-RU" sz="2600" dirty="0"/>
              <a:t>150 </a:t>
            </a:r>
            <a:r>
              <a:rPr lang="ru-RU" sz="2600" dirty="0" smtClean="0"/>
              <a:t>минут)</a:t>
            </a:r>
            <a:endParaRPr lang="ru-RU" sz="2600" dirty="0"/>
          </a:p>
          <a:p>
            <a:pPr>
              <a:lnSpc>
                <a:spcPct val="90000"/>
              </a:lnSpc>
              <a:defRPr/>
            </a:pPr>
            <a:r>
              <a:rPr lang="ru-RU" sz="2600" b="1" dirty="0">
                <a:solidFill>
                  <a:schemeClr val="accent6">
                    <a:lumMod val="50000"/>
                  </a:schemeClr>
                </a:solidFill>
              </a:rPr>
              <a:t>География, </a:t>
            </a:r>
            <a:r>
              <a:rPr lang="ru-RU" sz="2600" b="1" dirty="0" smtClean="0">
                <a:solidFill>
                  <a:schemeClr val="accent6">
                    <a:lumMod val="50000"/>
                  </a:schemeClr>
                </a:solidFill>
              </a:rPr>
              <a:t>химия, иностранный </a:t>
            </a:r>
            <a:r>
              <a:rPr lang="ru-RU" sz="2600" b="1" dirty="0">
                <a:solidFill>
                  <a:schemeClr val="accent6">
                    <a:lumMod val="50000"/>
                  </a:schemeClr>
                </a:solidFill>
              </a:rPr>
              <a:t>язык</a:t>
            </a:r>
            <a:r>
              <a:rPr lang="ru-RU" sz="2600" b="1" dirty="0" smtClean="0">
                <a:solidFill>
                  <a:schemeClr val="accent6">
                    <a:lumMod val="50000"/>
                  </a:schemeClr>
                </a:solidFill>
              </a:rPr>
              <a:t> </a:t>
            </a:r>
            <a:r>
              <a:rPr lang="ru-RU" sz="2600" dirty="0"/>
              <a:t>–  2 часа (120 минут)</a:t>
            </a:r>
          </a:p>
          <a:p>
            <a:pPr>
              <a:lnSpc>
                <a:spcPct val="90000"/>
              </a:lnSpc>
              <a:defRPr/>
            </a:pPr>
            <a:r>
              <a:rPr lang="ru-RU" sz="2600" b="1" dirty="0">
                <a:solidFill>
                  <a:schemeClr val="accent6">
                    <a:lumMod val="50000"/>
                  </a:schemeClr>
                </a:solidFill>
              </a:rPr>
              <a:t>Иностранный </a:t>
            </a:r>
            <a:r>
              <a:rPr lang="ru-RU" sz="2600" b="1" dirty="0" smtClean="0">
                <a:solidFill>
                  <a:schemeClr val="accent6">
                    <a:lumMod val="50000"/>
                  </a:schemeClr>
                </a:solidFill>
              </a:rPr>
              <a:t>язык «Говорение» </a:t>
            </a:r>
            <a:r>
              <a:rPr lang="ru-RU" sz="2600" dirty="0"/>
              <a:t>–</a:t>
            </a:r>
            <a:r>
              <a:rPr lang="ru-RU" sz="2600" dirty="0" smtClean="0"/>
              <a:t> 15    минут</a:t>
            </a:r>
            <a:endParaRPr lang="ru-RU" sz="2000" dirty="0">
              <a:latin typeface="Cambria" panose="02040503050406030204" pitchFamily="18" charset="0"/>
            </a:endParaRPr>
          </a:p>
        </p:txBody>
      </p:sp>
      <p:sp>
        <p:nvSpPr>
          <p:cNvPr id="8" name="Скругленный прямоугольник 7"/>
          <p:cNvSpPr/>
          <p:nvPr/>
        </p:nvSpPr>
        <p:spPr>
          <a:xfrm>
            <a:off x="463886" y="1556792"/>
            <a:ext cx="8280920"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atin typeface="Cambria" panose="02040503050406030204" pitchFamily="18" charset="0"/>
              </a:rPr>
              <a:t>ПРОДОЛЖИТЕЛЬНОСТЬ </a:t>
            </a:r>
            <a:r>
              <a:rPr lang="ru-RU" b="1" cap="all" dirty="0" smtClean="0">
                <a:latin typeface="Cambria" panose="02040503050406030204" pitchFamily="18" charset="0"/>
              </a:rPr>
              <a:t>выполнения экзаменационной работы:</a:t>
            </a:r>
            <a:endParaRPr lang="ru-RU" b="1" cap="all" dirty="0">
              <a:latin typeface="Cambria" panose="02040503050406030204" pitchFamily="18" charset="0"/>
            </a:endParaRPr>
          </a:p>
        </p:txBody>
      </p:sp>
      <p:pic>
        <p:nvPicPr>
          <p:cNvPr id="3" name="Picture 2" descr="http://wsco-sa.com/int/imgs/60f00abaf4.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750" b="90000" l="10000" r="90000">
                        <a14:foregroundMark x1="45000" y1="4125" x2="46750" y2="4125"/>
                        <a14:foregroundMark x1="55875" y1="38125" x2="72000" y2="36625"/>
                        <a14:foregroundMark x1="44250" y1="6625" x2="44250" y2="6625"/>
                        <a14:foregroundMark x1="37125" y1="10375" x2="49750" y2="8875"/>
                        <a14:foregroundMark x1="41500" y1="65000" x2="43000" y2="69375"/>
                        <a14:foregroundMark x1="39375" y1="64250" x2="42000" y2="68250"/>
                        <a14:foregroundMark x1="42125" y1="65000" x2="45250" y2="68625"/>
                        <a14:foregroundMark x1="51750" y1="59250" x2="57500" y2="64125"/>
                        <a14:foregroundMark x1="54000" y1="59750" x2="58625" y2="63625"/>
                        <a14:foregroundMark x1="35000" y1="14250" x2="36250" y2="11000"/>
                        <a14:backgroundMark x1="49500" y1="74875" x2="56625" y2="69000"/>
                        <a14:backgroundMark x1="38500" y1="68875" x2="40250" y2="73875"/>
                        <a14:backgroundMark x1="60500" y1="63375" x2="59000" y2="58125"/>
                        <a14:backgroundMark x1="51375" y1="68250" x2="47000" y2="62125"/>
                      </a14:backgroundRemoval>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3212976"/>
            <a:ext cx="2736304"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774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18" name="Скругленный прямоугольник 10"/>
          <p:cNvSpPr/>
          <p:nvPr/>
        </p:nvSpPr>
        <p:spPr>
          <a:xfrm>
            <a:off x="1223424" y="2099943"/>
            <a:ext cx="7005872" cy="5580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порядком в аудитории и не допускать:</a:t>
            </a:r>
          </a:p>
        </p:txBody>
      </p:sp>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14" name="Скругленный прямоугольник 13"/>
          <p:cNvSpPr/>
          <p:nvPr/>
        </p:nvSpPr>
        <p:spPr>
          <a:xfrm>
            <a:off x="508060" y="2747549"/>
            <a:ext cx="8148261" cy="3489763"/>
          </a:xfrm>
          <a:prstGeom prst="roundRect">
            <a:avLst>
              <a:gd name="adj" fmla="val 8653"/>
            </a:avLst>
          </a:prstGeom>
        </p:spPr>
        <p:style>
          <a:lnRef idx="1">
            <a:schemeClr val="accent1"/>
          </a:lnRef>
          <a:fillRef idx="2">
            <a:schemeClr val="accent1"/>
          </a:fillRef>
          <a:effectRef idx="1">
            <a:schemeClr val="accent1"/>
          </a:effectRef>
          <a:fontRef idx="minor">
            <a:schemeClr val="dk1"/>
          </a:fontRef>
        </p:style>
        <p:txBody>
          <a:bodyPr rtlCol="0" anchor="ctr"/>
          <a:lstStyle/>
          <a:p>
            <a:pPr marL="573750" lvl="0" indent="-285750" algn="just">
              <a:buClr>
                <a:srgbClr val="00B050"/>
              </a:buClr>
              <a:buFont typeface="Wingdings" panose="05000000000000000000" pitchFamily="2" charset="2"/>
              <a:buChar char="ü"/>
            </a:pPr>
            <a:r>
              <a:rPr lang="ru-RU" dirty="0" smtClean="0">
                <a:latin typeface="Cambria" panose="02040503050406030204" pitchFamily="18" charset="0"/>
              </a:rPr>
              <a:t>разговоров </a:t>
            </a:r>
            <a:r>
              <a:rPr lang="ru-RU" dirty="0">
                <a:latin typeface="Cambria" panose="02040503050406030204" pitchFamily="18" charset="0"/>
              </a:rPr>
              <a:t>участников ГИА между собой;</a:t>
            </a:r>
          </a:p>
          <a:p>
            <a:pPr marL="573750" lvl="0" indent="-285750" algn="just">
              <a:buClr>
                <a:srgbClr val="00B050"/>
              </a:buClr>
              <a:buFont typeface="Wingdings" panose="05000000000000000000" pitchFamily="2" charset="2"/>
              <a:buChar char="ü"/>
            </a:pPr>
            <a:r>
              <a:rPr lang="ru-RU" dirty="0" smtClean="0">
                <a:latin typeface="Cambria" panose="02040503050406030204" pitchFamily="18" charset="0"/>
              </a:rPr>
              <a:t>обмена </a:t>
            </a:r>
            <a:r>
              <a:rPr lang="ru-RU" dirty="0">
                <a:latin typeface="Cambria" panose="02040503050406030204" pitchFamily="18" charset="0"/>
              </a:rPr>
              <a:t>любыми материалами и предметами между участниками ГИА;</a:t>
            </a:r>
          </a:p>
          <a:p>
            <a:pPr marL="573750" lvl="0" indent="-285750" algn="just">
              <a:buClr>
                <a:srgbClr val="00B050"/>
              </a:buClr>
              <a:buFont typeface="Wingdings" panose="05000000000000000000" pitchFamily="2" charset="2"/>
              <a:buChar char="ü"/>
            </a:pPr>
            <a:r>
              <a:rPr lang="ru-RU" dirty="0" smtClean="0">
                <a:latin typeface="Cambria" panose="02040503050406030204" pitchFamily="18" charset="0"/>
              </a:rPr>
              <a:t>наличия </a:t>
            </a:r>
            <a:r>
              <a:rPr lang="ru-RU" dirty="0">
                <a:latin typeface="Cambria" panose="02040503050406030204" pitchFamily="18" charset="0"/>
              </a:rPr>
              <a:t>средств связи, электронно-вычислительной техники, фото-, аудио- и видеоаппаратуры, справочных материалов, кроме разрешенных, которые содержатся в КИМ, письменных заметок и иных средств хранения и передачи информации;</a:t>
            </a:r>
          </a:p>
          <a:p>
            <a:pPr marL="573750" lvl="0" indent="-285750" algn="just">
              <a:buClr>
                <a:srgbClr val="00B050"/>
              </a:buClr>
              <a:buFont typeface="Wingdings" panose="05000000000000000000" pitchFamily="2" charset="2"/>
              <a:buChar char="ü"/>
            </a:pPr>
            <a:r>
              <a:rPr lang="ru-RU" dirty="0" smtClean="0">
                <a:latin typeface="Cambria" panose="02040503050406030204" pitchFamily="18" charset="0"/>
              </a:rPr>
              <a:t>произвольного </a:t>
            </a:r>
            <a:r>
              <a:rPr lang="ru-RU" dirty="0">
                <a:latin typeface="Cambria" panose="02040503050406030204" pitchFamily="18" charset="0"/>
              </a:rPr>
              <a:t>выхода участника ГИА из аудитории и перемещения по ППЭ без сопровождения организатора вне аудитории;</a:t>
            </a:r>
          </a:p>
          <a:p>
            <a:pPr marL="573750" lvl="0" indent="-285750" algn="just">
              <a:buClr>
                <a:srgbClr val="00B050"/>
              </a:buClr>
              <a:buFont typeface="Wingdings" panose="05000000000000000000" pitchFamily="2" charset="2"/>
              <a:buChar char="ü"/>
            </a:pPr>
            <a:r>
              <a:rPr lang="ru-RU" dirty="0" smtClean="0">
                <a:latin typeface="Cambria" panose="02040503050406030204" pitchFamily="18" charset="0"/>
              </a:rPr>
              <a:t>выноса </a:t>
            </a:r>
            <a:r>
              <a:rPr lang="ru-RU" dirty="0">
                <a:latin typeface="Cambria" panose="02040503050406030204" pitchFamily="18" charset="0"/>
              </a:rPr>
              <a:t>из аудиторий и ППЭ ЭМ на бумажном или электронном носителях, фотографирования ЭМ участниками ГИА, а также ассистентами или техническими специалистами.</a:t>
            </a:r>
          </a:p>
        </p:txBody>
      </p:sp>
      <p:sp>
        <p:nvSpPr>
          <p:cNvPr id="4" name="Скругленный прямоугольник 3"/>
          <p:cNvSpPr/>
          <p:nvPr/>
        </p:nvSpPr>
        <p:spPr>
          <a:xfrm>
            <a:off x="200403" y="1563218"/>
            <a:ext cx="8763577"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Tree>
    <p:extLst>
      <p:ext uri="{BB962C8B-B14F-4D97-AF65-F5344CB8AC3E}">
        <p14:creationId xmlns:p14="http://schemas.microsoft.com/office/powerpoint/2010/main" xmlns="" val="280377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191168" y="1556793"/>
            <a:ext cx="8763577" cy="452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
        <p:nvSpPr>
          <p:cNvPr id="18" name="Скругленный прямоугольник 10"/>
          <p:cNvSpPr/>
          <p:nvPr/>
        </p:nvSpPr>
        <p:spPr>
          <a:xfrm>
            <a:off x="323528" y="2096669"/>
            <a:ext cx="8517632" cy="16799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состоянием участников ГИА и при ухудшении самочувствия участника ГИА направить в сопровождении организатора вне аудитории в медицинский пункт. При согласии участника ГИА досрочно завершить экзамен, организатор ставит в бланке регистрации участника ОГЭ соответствующую отметку;</a:t>
            </a:r>
          </a:p>
        </p:txBody>
      </p:sp>
      <p:sp>
        <p:nvSpPr>
          <p:cNvPr id="19" name="Скругленный прямоугольник 10"/>
          <p:cNvSpPr/>
          <p:nvPr/>
        </p:nvSpPr>
        <p:spPr>
          <a:xfrm>
            <a:off x="323528" y="5157192"/>
            <a:ext cx="85176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Если участник ГИА предъявил претензию по содержанию задания своего КИМ, нужно зафиксировать суть претензии в служебной записке и передать ее руководителю ППЭ;</a:t>
            </a:r>
          </a:p>
        </p:txBody>
      </p:sp>
      <p:sp>
        <p:nvSpPr>
          <p:cNvPr id="20" name="Скругленный прямоугольник 10"/>
          <p:cNvSpPr/>
          <p:nvPr/>
        </p:nvSpPr>
        <p:spPr>
          <a:xfrm>
            <a:off x="323528" y="3933056"/>
            <a:ext cx="8517632" cy="10925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работой системы видеонаблюдения (при наличии) и сообщать обо всех случаях неполадок руководителю ППЭ и уполномоченному представителю ГЭК;</a:t>
            </a:r>
          </a:p>
        </p:txBody>
      </p:sp>
    </p:spTree>
    <p:extLst>
      <p:ext uri="{BB962C8B-B14F-4D97-AF65-F5344CB8AC3E}">
        <p14:creationId xmlns:p14="http://schemas.microsoft.com/office/powerpoint/2010/main" xmlns="" val="2831173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43204" y="1558196"/>
            <a:ext cx="8640960"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удалении с экзамена</a:t>
            </a:r>
          </a:p>
          <a:p>
            <a:pPr algn="ctr"/>
            <a:r>
              <a:rPr lang="ru-RU" b="1" dirty="0">
                <a:solidFill>
                  <a:schemeClr val="tx1"/>
                </a:solidFill>
                <a:latin typeface="Cambria" panose="02040503050406030204" pitchFamily="18" charset="0"/>
              </a:rPr>
              <a:t> во время экзамена организатор в аудитории должен:</a:t>
            </a:r>
          </a:p>
        </p:txBody>
      </p:sp>
      <p:sp>
        <p:nvSpPr>
          <p:cNvPr id="11" name="Скругленный прямоугольник 10"/>
          <p:cNvSpPr/>
          <p:nvPr/>
        </p:nvSpPr>
        <p:spPr>
          <a:xfrm>
            <a:off x="243204" y="2328289"/>
            <a:ext cx="8640960" cy="12020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latin typeface="Cambria" panose="02040503050406030204" pitchFamily="18" charset="0"/>
              </a:rPr>
              <a:t>Пригласить </a:t>
            </a:r>
            <a:r>
              <a:rPr lang="ru-RU" dirty="0">
                <a:latin typeface="Cambria" panose="02040503050406030204" pitchFamily="18" charset="0"/>
              </a:rPr>
              <a:t>уполномоченных представителей ГЭК, которые составляют акт об удалении с экзамена и удаляют лиц, нарушивших установленный порядок проведения ГИА, из ППЭ.</a:t>
            </a:r>
          </a:p>
        </p:txBody>
      </p:sp>
      <p:pic>
        <p:nvPicPr>
          <p:cNvPr id="2050" name="Picture 2" descr="http://rutope.ru/_bl/1/s50337854.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9668" b="89426" l="7500" r="90000">
                        <a14:foregroundMark x1="32000" y1="17221" x2="32500" y2="17221"/>
                        <a14:foregroundMark x1="28750" y1="18127" x2="30500" y2="17825"/>
                        <a14:foregroundMark x1="34250" y1="18429" x2="35750" y2="19335"/>
                        <a14:foregroundMark x1="51250" y1="17221" x2="66500" y2="51360"/>
                        <a14:foregroundMark x1="66500" y1="51360" x2="88000" y2="79456"/>
                        <a14:foregroundMark x1="88000" y1="79456" x2="88000" y2="79456"/>
                        <a14:foregroundMark x1="89250" y1="16314" x2="72000" y2="35347"/>
                        <a14:foregroundMark x1="72000" y1="35347" x2="65000" y2="48640"/>
                        <a14:foregroundMark x1="67250" y1="10574" x2="70500" y2="10574"/>
                        <a14:foregroundMark x1="62000" y1="15408" x2="72750" y2="14199"/>
                        <a14:foregroundMark x1="72750" y1="14199" x2="77500" y2="15408"/>
                        <a14:foregroundMark x1="70500" y1="10574" x2="72750" y2="13897"/>
                        <a14:foregroundMark x1="73750" y1="12387" x2="71250" y2="10272"/>
                        <a14:foregroundMark x1="58000" y1="27190" x2="65250" y2="41088"/>
                        <a14:foregroundMark x1="51250" y1="20242" x2="50750" y2="77946"/>
                        <a14:foregroundMark x1="68000" y1="9970" x2="70750" y2="9668"/>
                        <a14:foregroundMark x1="89250" y1="19637" x2="87250" y2="68580"/>
                        <a14:foregroundMark x1="7500" y1="12387" x2="10500" y2="30514"/>
                        <a14:foregroundMark x1="36750" y1="19335" x2="38000" y2="21752"/>
                        <a14:foregroundMark x1="25500" y1="21450" x2="27750" y2="19335"/>
                        <a14:backgroundMark x1="31250" y1="16918" x2="32250" y2="16616"/>
                        <a14:backgroundMark x1="32585" y1="17058" x2="35000" y2="17221"/>
                        <a14:backgroundMark x1="30924" y1="16947" x2="32102" y2="1702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940152" y="4050116"/>
            <a:ext cx="2904193" cy="240322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Скругленный прямоугольник 10"/>
          <p:cNvSpPr/>
          <p:nvPr/>
        </p:nvSpPr>
        <p:spPr>
          <a:xfrm>
            <a:off x="387220" y="3737992"/>
            <a:ext cx="5552932" cy="27123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 ГИА удаляется с экзамена при установлении факта наличия у него средств связи и электронно-вычислительной техники, фото, аудио и видеоаппаратуры, справочных материалов, письменных заметок и иных средств хранения и передачи информации во время проведения ГИА или иного нарушения ими установленного порядка проведения ГИА.</a:t>
            </a:r>
          </a:p>
        </p:txBody>
      </p:sp>
    </p:spTree>
    <p:extLst>
      <p:ext uri="{BB962C8B-B14F-4D97-AF65-F5344CB8AC3E}">
        <p14:creationId xmlns:p14="http://schemas.microsoft.com/office/powerpoint/2010/main" xmlns="" val="16752737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grpSp>
        <p:nvGrpSpPr>
          <p:cNvPr id="2" name="Группа 1"/>
          <p:cNvGrpSpPr/>
          <p:nvPr/>
        </p:nvGrpSpPr>
        <p:grpSpPr>
          <a:xfrm>
            <a:off x="-108520" y="4221088"/>
            <a:ext cx="2845578" cy="2523376"/>
            <a:chOff x="1474571" y="4177853"/>
            <a:chExt cx="2577798" cy="2577798"/>
          </a:xfrm>
        </p:grpSpPr>
        <p:pic>
          <p:nvPicPr>
            <p:cNvPr id="4098" name="Picture 2" descr="http://sh4.obr46.ru/wp-content/uploads/sites/4/2016/11/%D0%94%D0%BE%D0%BF%D0%BE%D0%BB%D0%BD%D0%B8%D1%82%D0%B5%D0%BB%D1%8C%D0%BD%D1%8B%D0%B9-%D0%B1%D0%BB%D0%B0%D0%BD%D0%BA-%D0%BE%D1%82%D0%B2%D0%B5%D1%82%D0%BE%D0%B2-%E2%84%962_1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4797152"/>
              <a:ext cx="648072" cy="91582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kolosok28.ru/media/k2/items/cache/c889234799e865bbe90cee71f6cd2e53_XL.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6625" b="93250" l="10000" r="90000">
                          <a14:foregroundMark x1="46250" y1="7000" x2="48125" y2="6750"/>
                          <a14:foregroundMark x1="45875" y1="6625" x2="46625" y2="6625"/>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foregroundMark x1="65517" y1="25487" x2="65517" y2="23688"/>
                          <a14:backgroundMark x1="60870" y1="22189" x2="74963" y2="56972"/>
                          <a14:backgroundMark x1="69865" y1="34483" x2="86207" y2="24138"/>
                          <a14:backgroundMark x1="86207" y1="24138" x2="86207" y2="23988"/>
                          <a14:backgroundMark x1="78111" y1="26537" x2="82909" y2="23238"/>
                          <a14:backgroundMark x1="79310" y1="27286" x2="75262" y2="21739"/>
                          <a14:backgroundMark x1="77811" y1="26537" x2="81109" y2="19640"/>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474571" y="4177853"/>
              <a:ext cx="2577798" cy="257779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1" y="1578475"/>
            <a:ext cx="8615818"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выдачи дополнительных бланков во время</a:t>
            </a:r>
          </a:p>
          <a:p>
            <a:pPr algn="ctr"/>
            <a:r>
              <a:rPr lang="ru-RU" b="1" dirty="0">
                <a:solidFill>
                  <a:schemeClr val="tx1"/>
                </a:solidFill>
                <a:latin typeface="Cambria" panose="02040503050406030204" pitchFamily="18" charset="0"/>
              </a:rPr>
              <a:t>экзамена организатор в аудитории должен:</a:t>
            </a:r>
          </a:p>
        </p:txBody>
      </p:sp>
      <p:sp>
        <p:nvSpPr>
          <p:cNvPr id="12" name="Скругленный прямоугольник 11"/>
          <p:cNvSpPr/>
          <p:nvPr/>
        </p:nvSpPr>
        <p:spPr>
          <a:xfrm>
            <a:off x="320942" y="2394161"/>
            <a:ext cx="8451833" cy="11788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У</a:t>
            </a:r>
            <a:r>
              <a:rPr lang="ru-RU" dirty="0" smtClean="0">
                <a:latin typeface="Cambria" panose="02040503050406030204" pitchFamily="18" charset="0"/>
              </a:rPr>
              <a:t>бедиться</a:t>
            </a:r>
            <a:r>
              <a:rPr lang="ru-RU" dirty="0">
                <a:latin typeface="Cambria" panose="02040503050406030204" pitchFamily="18" charset="0"/>
              </a:rPr>
              <a:t>, чтобы обе стороны основного бланка для ответов на </a:t>
            </a:r>
            <a:r>
              <a:rPr lang="ru-RU" dirty="0" smtClean="0">
                <a:latin typeface="Cambria" panose="02040503050406030204" pitchFamily="18" charset="0"/>
              </a:rPr>
              <a:t>задания № 2 </a:t>
            </a:r>
            <a:r>
              <a:rPr lang="ru-RU" dirty="0">
                <a:latin typeface="Cambria" panose="02040503050406030204" pitchFamily="18" charset="0"/>
              </a:rPr>
              <a:t>с развернутым ответом были полностью заполнены, в противном случае ответы, внесенные на дополнительный бланк ответов на задания </a:t>
            </a:r>
            <a:r>
              <a:rPr lang="ru-RU" dirty="0" smtClean="0">
                <a:latin typeface="Cambria" panose="02040503050406030204" pitchFamily="18" charset="0"/>
              </a:rPr>
              <a:t>№ 2 с </a:t>
            </a:r>
            <a:r>
              <a:rPr lang="ru-RU" dirty="0">
                <a:latin typeface="Cambria" panose="02040503050406030204" pitchFamily="18" charset="0"/>
              </a:rPr>
              <a:t>развернутым ответом, оцениваться не будут; </a:t>
            </a:r>
          </a:p>
        </p:txBody>
      </p:sp>
      <p:sp>
        <p:nvSpPr>
          <p:cNvPr id="13" name="Скругленный прямоугольник 12"/>
          <p:cNvSpPr/>
          <p:nvPr/>
        </p:nvSpPr>
        <p:spPr>
          <a:xfrm>
            <a:off x="320942" y="3717032"/>
            <a:ext cx="8451834" cy="6073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В</a:t>
            </a:r>
            <a:r>
              <a:rPr lang="ru-RU" dirty="0" smtClean="0">
                <a:latin typeface="Cambria" panose="02040503050406030204" pitchFamily="18" charset="0"/>
              </a:rPr>
              <a:t>ыдать </a:t>
            </a:r>
            <a:r>
              <a:rPr lang="ru-RU" dirty="0">
                <a:latin typeface="Cambria" panose="02040503050406030204" pitchFamily="18" charset="0"/>
              </a:rPr>
              <a:t>по просьбе участника ОГЭ дополнительный бланк ответов на задания </a:t>
            </a:r>
            <a:r>
              <a:rPr lang="ru-RU" dirty="0" smtClean="0">
                <a:latin typeface="Cambria" panose="02040503050406030204" pitchFamily="18" charset="0"/>
              </a:rPr>
              <a:t>№ 2 с </a:t>
            </a:r>
            <a:r>
              <a:rPr lang="ru-RU" dirty="0">
                <a:latin typeface="Cambria" panose="02040503050406030204" pitchFamily="18" charset="0"/>
              </a:rPr>
              <a:t>развернутым ответом;</a:t>
            </a:r>
          </a:p>
        </p:txBody>
      </p:sp>
      <p:sp>
        <p:nvSpPr>
          <p:cNvPr id="8" name="Скругленный прямоугольник 7"/>
          <p:cNvSpPr/>
          <p:nvPr/>
        </p:nvSpPr>
        <p:spPr>
          <a:xfrm>
            <a:off x="2377018" y="4581128"/>
            <a:ext cx="6395757" cy="18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solidFill>
                  <a:schemeClr val="tx1"/>
                </a:solidFill>
                <a:latin typeface="Cambria" panose="02040503050406030204" pitchFamily="18" charset="0"/>
              </a:rPr>
              <a:t>З</a:t>
            </a:r>
            <a:r>
              <a:rPr lang="ru-RU" dirty="0" smtClean="0">
                <a:solidFill>
                  <a:schemeClr val="tx1"/>
                </a:solidFill>
                <a:latin typeface="Cambria" panose="02040503050406030204" pitchFamily="18" charset="0"/>
              </a:rPr>
              <a:t>аполнить </a:t>
            </a:r>
            <a:r>
              <a:rPr lang="ru-RU" dirty="0">
                <a:solidFill>
                  <a:schemeClr val="tx1"/>
                </a:solidFill>
                <a:latin typeface="Cambria" panose="02040503050406030204" pitchFamily="18" charset="0"/>
              </a:rPr>
              <a:t>поля в дополнительном бланке ответов на задания с развернутым ответом, обеспечивая связь дополнительного и основного бланков в соответствии с технологией проведения ГИА, принятой в субъекте Российской Федерации.</a:t>
            </a:r>
          </a:p>
        </p:txBody>
      </p:sp>
    </p:spTree>
    <p:extLst>
      <p:ext uri="{BB962C8B-B14F-4D97-AF65-F5344CB8AC3E}">
        <p14:creationId xmlns:p14="http://schemas.microsoft.com/office/powerpoint/2010/main" xmlns="" val="141918982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25027" y="1556792"/>
            <a:ext cx="8640959"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Во время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досрочного завершения экзамена </a:t>
            </a:r>
          </a:p>
          <a:p>
            <a:pPr algn="ctr"/>
            <a:r>
              <a:rPr lang="ru-RU" b="1" dirty="0">
                <a:solidFill>
                  <a:schemeClr val="tx1"/>
                </a:solidFill>
                <a:latin typeface="Cambria" panose="02040503050406030204" pitchFamily="18" charset="0"/>
              </a:rPr>
              <a:t>организатор в аудитории должен:</a:t>
            </a:r>
          </a:p>
        </p:txBody>
      </p:sp>
      <p:sp>
        <p:nvSpPr>
          <p:cNvPr id="10" name="Скругленный прямоугольник 9"/>
          <p:cNvSpPr/>
          <p:nvPr/>
        </p:nvSpPr>
        <p:spPr>
          <a:xfrm>
            <a:off x="441050" y="3257851"/>
            <a:ext cx="8424936" cy="649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Font typeface="Wingdings" panose="05000000000000000000" pitchFamily="2" charset="2"/>
              <a:buChar char="ü"/>
            </a:pPr>
            <a:r>
              <a:rPr lang="ru-RU" dirty="0" smtClean="0">
                <a:latin typeface="Cambria" panose="02040503050406030204" pitchFamily="18" charset="0"/>
              </a:rPr>
              <a:t>Пригласить </a:t>
            </a:r>
            <a:r>
              <a:rPr lang="ru-RU" dirty="0">
                <a:latin typeface="Cambria" panose="02040503050406030204" pitchFamily="18" charset="0"/>
              </a:rPr>
              <a:t>медицинского </a:t>
            </a:r>
            <a:r>
              <a:rPr lang="ru-RU" dirty="0" smtClean="0">
                <a:latin typeface="Cambria" panose="02040503050406030204" pitchFamily="18" charset="0"/>
              </a:rPr>
              <a:t>работника, </a:t>
            </a:r>
            <a:r>
              <a:rPr lang="ru-RU" dirty="0">
                <a:latin typeface="Cambria" panose="02040503050406030204" pitchFamily="18" charset="0"/>
              </a:rPr>
              <a:t>уполномоченного представителя </a:t>
            </a:r>
            <a:r>
              <a:rPr lang="ru-RU" dirty="0" smtClean="0">
                <a:latin typeface="Cambria" panose="02040503050406030204" pitchFamily="18" charset="0"/>
              </a:rPr>
              <a:t>ГЭК, руководителя </a:t>
            </a:r>
            <a:r>
              <a:rPr lang="ru-RU" dirty="0">
                <a:latin typeface="Cambria" panose="02040503050406030204" pitchFamily="18" charset="0"/>
              </a:rPr>
              <a:t>ППЭ и </a:t>
            </a:r>
            <a:r>
              <a:rPr lang="ru-RU" dirty="0" smtClean="0">
                <a:latin typeface="Cambria" panose="02040503050406030204" pitchFamily="18" charset="0"/>
              </a:rPr>
              <a:t>совместно:</a:t>
            </a:r>
            <a:endParaRPr lang="ru-RU" dirty="0">
              <a:latin typeface="Cambria" panose="02040503050406030204" pitchFamily="18" charset="0"/>
            </a:endParaRPr>
          </a:p>
        </p:txBody>
      </p:sp>
      <p:sp>
        <p:nvSpPr>
          <p:cNvPr id="12" name="Скругленный прямоугольник 11"/>
          <p:cNvSpPr/>
          <p:nvPr/>
        </p:nvSpPr>
        <p:spPr>
          <a:xfrm>
            <a:off x="415265" y="4149080"/>
            <a:ext cx="561662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smtClean="0">
                <a:latin typeface="Cambria" panose="02040503050406030204" pitchFamily="18" charset="0"/>
              </a:rPr>
              <a:t>Заполнить </a:t>
            </a:r>
            <a:r>
              <a:rPr lang="ru-RU" dirty="0">
                <a:latin typeface="Cambria" panose="02040503050406030204" pitchFamily="18" charset="0"/>
              </a:rPr>
              <a:t>«Акт о досрочном завершении экзамена по объективным причинам»; </a:t>
            </a:r>
          </a:p>
        </p:txBody>
      </p:sp>
      <p:sp>
        <p:nvSpPr>
          <p:cNvPr id="13" name="Скругленный прямоугольник 12"/>
          <p:cNvSpPr/>
          <p:nvPr/>
        </p:nvSpPr>
        <p:spPr>
          <a:xfrm>
            <a:off x="415265" y="5229200"/>
            <a:ext cx="5616624" cy="6656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smtClean="0">
                <a:latin typeface="Cambria" panose="02040503050406030204" pitchFamily="18" charset="0"/>
              </a:rPr>
              <a:t>Внести </a:t>
            </a:r>
            <a:r>
              <a:rPr lang="ru-RU" dirty="0">
                <a:latin typeface="Cambria" panose="02040503050406030204" pitchFamily="18" charset="0"/>
              </a:rPr>
              <a:t>соответствующую запись в форму </a:t>
            </a:r>
            <a:br>
              <a:rPr lang="ru-RU" dirty="0">
                <a:latin typeface="Cambria" panose="02040503050406030204" pitchFamily="18" charset="0"/>
              </a:rPr>
            </a:br>
            <a:r>
              <a:rPr lang="ru-RU" dirty="0">
                <a:latin typeface="Cambria" panose="02040503050406030204" pitchFamily="18" charset="0"/>
              </a:rPr>
              <a:t>«Протокол проведения ГИА в аудитории»;</a:t>
            </a:r>
          </a:p>
        </p:txBody>
      </p:sp>
      <p:pic>
        <p:nvPicPr>
          <p:cNvPr id="5122"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8761" b="92735" l="9952" r="90530">
                        <a14:foregroundMark x1="76565" y1="9188" x2="78010" y2="9188"/>
                        <a14:foregroundMark x1="82967" y1="13593" x2="90369" y2="28632"/>
                        <a14:foregroundMark x1="90530" y1="23932" x2="84430" y2="15385"/>
                        <a14:foregroundMark x1="72392" y1="10256" x2="81862" y2="11325"/>
                        <a14:foregroundMark x1="81862" y1="11325" x2="82665" y2="12179"/>
                        <a14:foregroundMark x1="82022" y1="13462" x2="78973" y2="8761"/>
                        <a14:foregroundMark x1="79775" y1="10256" x2="72552" y2="12607"/>
                        <a14:foregroundMark x1="64205" y1="89744" x2="70305" y2="83547"/>
                        <a14:foregroundMark x1="62440" y1="90812" x2="63819" y2="87828"/>
                        <a14:foregroundMark x1="79294" y1="92735" x2="82825" y2="86111"/>
                        <a14:foregroundMark x1="32263" y1="13675" x2="33226" y2="48077"/>
                        <a14:foregroundMark x1="30337" y1="13462" x2="34189" y2="12607"/>
                        <a14:foregroundMark x1="29856" y1="12821" x2="32905" y2="12179"/>
                        <a14:foregroundMark x1="51846" y1="34402" x2="52327" y2="35470"/>
                        <a14:foregroundMark x1="13162" y1="67094" x2="15730" y2="56197"/>
                        <a14:foregroundMark x1="19101" y1="69658" x2="14125" y2="57692"/>
                        <a14:foregroundMark x1="14125" y1="57692" x2="10754" y2="54487"/>
                        <a14:foregroundMark x1="14767" y1="53632" x2="17014" y2="50000"/>
                        <a14:foregroundMark x1="17175" y1="54487" x2="16212" y2="52778"/>
                        <a14:foregroundMark x1="18941" y1="56410" x2="16854" y2="52137"/>
                        <a14:backgroundMark x1="78012" y1="7391" x2="77849" y2="7265"/>
                        <a14:backgroundMark x1="82349" y1="10744" x2="82210" y2="10636"/>
                        <a14:backgroundMark x1="61477" y1="86752" x2="65329" y2="84402"/>
                      </a14:backgroundRemoval>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940152" y="4074628"/>
            <a:ext cx="2925834" cy="2309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Скругленный прямоугольник 9"/>
          <p:cNvSpPr/>
          <p:nvPr/>
        </p:nvSpPr>
        <p:spPr>
          <a:xfrm>
            <a:off x="296545" y="2420888"/>
            <a:ext cx="8556633" cy="576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a:latin typeface="Cambria" panose="02040503050406030204" pitchFamily="18" charset="0"/>
              </a:rPr>
              <a:t>Если участник ОГЭ не может завершить выполнение экзаменационной работы по состоянию здоровья или другим объективным причинам, он может покинуть аудиторию</a:t>
            </a:r>
          </a:p>
        </p:txBody>
      </p:sp>
    </p:spTree>
    <p:extLst>
      <p:ext uri="{BB962C8B-B14F-4D97-AF65-F5344CB8AC3E}">
        <p14:creationId xmlns:p14="http://schemas.microsoft.com/office/powerpoint/2010/main" xmlns="" val="715828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611560" y="188640"/>
            <a:ext cx="8229600" cy="1143000"/>
          </a:xfrm>
        </p:spPr>
        <p:txBody>
          <a:bodyPr>
            <a:noAutofit/>
          </a:bodyPr>
          <a:lstStyle/>
          <a:p>
            <a:pPr algn="r"/>
            <a:r>
              <a:rPr lang="ru-RU" sz="3600" b="1" dirty="0" smtClean="0">
                <a:solidFill>
                  <a:srgbClr val="FF0000"/>
                </a:solidFill>
                <a:latin typeface="Cambria" panose="02040503050406030204" pitchFamily="18" charset="0"/>
              </a:rPr>
              <a:t>РАСПИСАНИЕ ГИА - 2018</a:t>
            </a:r>
            <a:endParaRPr lang="ru-RU" sz="3600" b="1" dirty="0">
              <a:solidFill>
                <a:srgbClr val="FF0000"/>
              </a:solidFill>
              <a:latin typeface="Cambria" panose="02040503050406030204" pitchFamily="18" charset="0"/>
            </a:endParaRPr>
          </a:p>
        </p:txBody>
      </p:sp>
      <p:pic>
        <p:nvPicPr>
          <p:cNvPr id="4098" name="Picture 2" descr="C:\Users\косатюк_п\Documents\ГИА-11\Обучение специалистов ППЭ\moodle\для moodle\картинки\ucheba.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0" b="100000" l="0" r="100000">
                        <a14:foregroundMark x1="68939" y1="29526" x2="72348" y2="15877"/>
                        <a14:foregroundMark x1="72348" y1="40390" x2="79167" y2="48189"/>
                        <a14:foregroundMark x1="79167" y1="49582" x2="76894" y2="56825"/>
                        <a14:foregroundMark x1="78409" y1="55989" x2="71212" y2="63510"/>
                        <a14:foregroundMark x1="72348" y1="82451" x2="84091" y2="7938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693160" y="4719715"/>
            <a:ext cx="1421254" cy="193269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xmlns="" val="4082466986"/>
              </p:ext>
            </p:extLst>
          </p:nvPr>
        </p:nvGraphicFramePr>
        <p:xfrm>
          <a:off x="539552" y="1549401"/>
          <a:ext cx="7272808" cy="4663440"/>
        </p:xfrm>
        <a:graphic>
          <a:graphicData uri="http://schemas.openxmlformats.org/drawingml/2006/table">
            <a:tbl>
              <a:tblPr firstRow="1" bandRow="1">
                <a:tableStyleId>{5C22544A-7EE6-4342-B048-85BDC9FD1C3A}</a:tableStyleId>
              </a:tblPr>
              <a:tblGrid>
                <a:gridCol w="4925037"/>
                <a:gridCol w="2347771"/>
              </a:tblGrid>
              <a:tr h="370840">
                <a:tc>
                  <a:txBody>
                    <a:bodyPr/>
                    <a:lstStyle/>
                    <a:p>
                      <a:pPr algn="ctr"/>
                      <a:r>
                        <a:rPr lang="ru-RU" sz="2000" dirty="0" smtClean="0">
                          <a:latin typeface="Cambria" pitchFamily="18" charset="0"/>
                        </a:rPr>
                        <a:t>Наименование</a:t>
                      </a:r>
                      <a:endParaRPr lang="ru-RU" sz="2000" dirty="0">
                        <a:latin typeface="Cambria" pitchFamily="18" charset="0"/>
                      </a:endParaRPr>
                    </a:p>
                  </a:txBody>
                  <a:tcPr/>
                </a:tc>
                <a:tc>
                  <a:txBody>
                    <a:bodyPr/>
                    <a:lstStyle/>
                    <a:p>
                      <a:pPr algn="ctr"/>
                      <a:r>
                        <a:rPr lang="ru-RU" sz="2000" dirty="0" smtClean="0">
                          <a:latin typeface="Cambria" pitchFamily="18" charset="0"/>
                        </a:rPr>
                        <a:t>Дата</a:t>
                      </a:r>
                      <a:endParaRPr lang="ru-RU" sz="2000" dirty="0">
                        <a:latin typeface="Cambria"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Cambria" pitchFamily="18" charset="0"/>
                        </a:rPr>
                        <a:t>Английский язык (письменная часть)</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25 мая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Английский язык</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26 мая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Русский язык</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29 мая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Информатика и ИКТ, биология, литература,</a:t>
                      </a:r>
                      <a:r>
                        <a:rPr lang="ru-RU" sz="2000" baseline="0" dirty="0" smtClean="0">
                          <a:latin typeface="Cambria" pitchFamily="18" charset="0"/>
                        </a:rPr>
                        <a:t> обществознание</a:t>
                      </a:r>
                      <a:r>
                        <a:rPr lang="ru-RU" sz="2000" dirty="0" smtClean="0">
                          <a:latin typeface="Cambria" pitchFamily="18" charset="0"/>
                        </a:rPr>
                        <a:t> </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31 мая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Информатика и ИКТ, физика</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2</a:t>
                      </a:r>
                      <a:r>
                        <a:rPr lang="ru-RU" sz="2000" b="1" baseline="0" dirty="0" smtClean="0">
                          <a:solidFill>
                            <a:srgbClr val="FF0000"/>
                          </a:solidFill>
                          <a:latin typeface="Cambria" pitchFamily="18" charset="0"/>
                        </a:rPr>
                        <a:t> июня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Математика</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5 июня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География,</a:t>
                      </a:r>
                      <a:r>
                        <a:rPr lang="ru-RU" sz="2000" baseline="0" dirty="0" smtClean="0">
                          <a:latin typeface="Cambria" pitchFamily="18" charset="0"/>
                        </a:rPr>
                        <a:t> химия, история, физика</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7 июня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Обществознание</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9 июня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Литература (резерв)</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22 июня</a:t>
                      </a:r>
                      <a:endParaRPr lang="ru-RU" sz="2000" b="1" dirty="0">
                        <a:solidFill>
                          <a:srgbClr val="FF0000"/>
                        </a:solidFill>
                        <a:latin typeface="Cambria" pitchFamily="18" charset="0"/>
                      </a:endParaRPr>
                    </a:p>
                  </a:txBody>
                  <a:tcPr/>
                </a:tc>
              </a:tr>
              <a:tr h="370840">
                <a:tc>
                  <a:txBody>
                    <a:bodyPr/>
                    <a:lstStyle/>
                    <a:p>
                      <a:r>
                        <a:rPr lang="ru-RU" sz="2000" dirty="0" smtClean="0">
                          <a:latin typeface="Cambria" pitchFamily="18" charset="0"/>
                        </a:rPr>
                        <a:t>География,</a:t>
                      </a:r>
                      <a:r>
                        <a:rPr lang="ru-RU" sz="2000" baseline="0" dirty="0" smtClean="0">
                          <a:latin typeface="Cambria" pitchFamily="18" charset="0"/>
                        </a:rPr>
                        <a:t> химия (резерв)</a:t>
                      </a:r>
                      <a:endParaRPr lang="ru-RU" sz="2000" dirty="0">
                        <a:latin typeface="Cambria" pitchFamily="18" charset="0"/>
                      </a:endParaRPr>
                    </a:p>
                  </a:txBody>
                  <a:tcPr/>
                </a:tc>
                <a:tc>
                  <a:txBody>
                    <a:bodyPr/>
                    <a:lstStyle/>
                    <a:p>
                      <a:pPr algn="ctr"/>
                      <a:r>
                        <a:rPr lang="ru-RU" sz="2000" b="1" dirty="0" smtClean="0">
                          <a:solidFill>
                            <a:srgbClr val="FF0000"/>
                          </a:solidFill>
                          <a:latin typeface="Cambria" pitchFamily="18" charset="0"/>
                        </a:rPr>
                        <a:t>25 июня</a:t>
                      </a:r>
                      <a:endParaRPr lang="ru-RU" sz="2000" b="1" dirty="0">
                        <a:solidFill>
                          <a:srgbClr val="FF0000"/>
                        </a:solidFill>
                        <a:latin typeface="Cambria" pitchFamily="18" charset="0"/>
                      </a:endParaRPr>
                    </a:p>
                  </a:txBody>
                  <a:tcPr/>
                </a:tc>
              </a:tr>
            </a:tbl>
          </a:graphicData>
        </a:graphic>
      </p:graphicFrame>
    </p:spTree>
    <p:extLst>
      <p:ext uri="{BB962C8B-B14F-4D97-AF65-F5344CB8AC3E}">
        <p14:creationId xmlns:p14="http://schemas.microsoft.com/office/powerpoint/2010/main" xmlns="" val="3857566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23232374"/>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7" cstate="print">
            <a:extLst>
              <a:ext uri="{BEBA8EAE-BF5A-486C-A8C5-ECC9F3942E4B}">
                <a14:imgProps xmlns:a14="http://schemas.microsoft.com/office/drawing/2010/main" xmlns="">
                  <a14:imgLayer r:embed="rId9">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921300" y="1932586"/>
            <a:ext cx="488443" cy="5582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7" cstate="print">
            <a:extLst>
              <a:ext uri="{BEBA8EAE-BF5A-486C-A8C5-ECC9F3942E4B}">
                <a14:imgProps xmlns:a14="http://schemas.microsoft.com/office/drawing/2010/main" xmlns="">
                  <a14:imgLayer r:embed="rId9">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344595" y="2866827"/>
            <a:ext cx="488443" cy="558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6401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38742" y="1556792"/>
            <a:ext cx="8653738" cy="576064"/>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Завершение экзамена - организатор в аудитории должен:</a:t>
            </a:r>
          </a:p>
        </p:txBody>
      </p:sp>
      <p:sp>
        <p:nvSpPr>
          <p:cNvPr id="13" name="Скругленный прямоугольник 12"/>
          <p:cNvSpPr/>
          <p:nvPr/>
        </p:nvSpPr>
        <p:spPr>
          <a:xfrm>
            <a:off x="2164876" y="3684426"/>
            <a:ext cx="6740383" cy="5760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уведомить участников ОГЭ  о скором завершении выполнения экзаменационной работы;</a:t>
            </a:r>
          </a:p>
        </p:txBody>
      </p:sp>
      <p:sp>
        <p:nvSpPr>
          <p:cNvPr id="12" name="Скругленный прямоугольник 11"/>
          <p:cNvSpPr/>
          <p:nvPr/>
        </p:nvSpPr>
        <p:spPr>
          <a:xfrm>
            <a:off x="6372200" y="2260569"/>
            <a:ext cx="2520280"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Организатору необходимо принять у них все ЭМ.</a:t>
            </a:r>
          </a:p>
        </p:txBody>
      </p:sp>
      <p:sp>
        <p:nvSpPr>
          <p:cNvPr id="15" name="Прямоугольник с двумя скругленными противолежащими углами 14"/>
          <p:cNvSpPr/>
          <p:nvPr/>
        </p:nvSpPr>
        <p:spPr>
          <a:xfrm>
            <a:off x="251520" y="3684426"/>
            <a:ext cx="1900577" cy="1188737"/>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30 минут</a:t>
            </a:r>
          </a:p>
          <a:p>
            <a:pPr algn="ctr"/>
            <a:r>
              <a:rPr lang="ru-RU" dirty="0">
                <a:solidFill>
                  <a:schemeClr val="tx1"/>
                </a:solidFill>
                <a:latin typeface="Cambria" panose="02040503050406030204" pitchFamily="18" charset="0"/>
              </a:rPr>
              <a:t>и </a:t>
            </a:r>
            <a:r>
              <a:rPr lang="ru-RU" b="1" u="sng" dirty="0">
                <a:solidFill>
                  <a:schemeClr val="tx1"/>
                </a:solidFill>
                <a:latin typeface="Cambria" panose="02040503050406030204" pitchFamily="18" charset="0"/>
              </a:rPr>
              <a:t>за 5 минут </a:t>
            </a:r>
            <a:r>
              <a:rPr lang="ru-RU" dirty="0">
                <a:solidFill>
                  <a:schemeClr val="tx1"/>
                </a:solidFill>
                <a:latin typeface="Cambria" panose="02040503050406030204" pitchFamily="18" charset="0"/>
              </a:rPr>
              <a:t>до окончания экзамена</a:t>
            </a:r>
          </a:p>
        </p:txBody>
      </p:sp>
      <p:sp>
        <p:nvSpPr>
          <p:cNvPr id="16" name="Прямоугольник с двумя скругленными противолежащими углами 15"/>
          <p:cNvSpPr/>
          <p:nvPr/>
        </p:nvSpPr>
        <p:spPr>
          <a:xfrm>
            <a:off x="251520" y="5157192"/>
            <a:ext cx="1900577" cy="900405"/>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15 минут </a:t>
            </a:r>
            <a:r>
              <a:rPr lang="ru-RU" dirty="0">
                <a:solidFill>
                  <a:schemeClr val="tx1"/>
                </a:solidFill>
                <a:latin typeface="Cambria" panose="02040503050406030204" pitchFamily="18" charset="0"/>
              </a:rPr>
              <a:t>до окончания экзамена</a:t>
            </a:r>
          </a:p>
        </p:txBody>
      </p:sp>
      <p:sp>
        <p:nvSpPr>
          <p:cNvPr id="17" name="Скругленный прямоугольник 16"/>
          <p:cNvSpPr/>
          <p:nvPr/>
        </p:nvSpPr>
        <p:spPr>
          <a:xfrm>
            <a:off x="2152097" y="5157192"/>
            <a:ext cx="6740383"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лишние экзаменационные материалы в аудитории.</a:t>
            </a:r>
          </a:p>
        </p:txBody>
      </p:sp>
      <p:sp>
        <p:nvSpPr>
          <p:cNvPr id="18" name="Скругленный прямоугольник 17"/>
          <p:cNvSpPr/>
          <p:nvPr/>
        </p:nvSpPr>
        <p:spPr>
          <a:xfrm>
            <a:off x="2152097" y="5733561"/>
            <a:ext cx="6740383"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неиспользованные черновики;</a:t>
            </a:r>
          </a:p>
        </p:txBody>
      </p:sp>
      <p:sp>
        <p:nvSpPr>
          <p:cNvPr id="11" name="Скругленный прямоугольник 10"/>
          <p:cNvSpPr/>
          <p:nvPr/>
        </p:nvSpPr>
        <p:spPr>
          <a:xfrm>
            <a:off x="2164875" y="4261096"/>
            <a:ext cx="6740383" cy="612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напомнить о необходимости переноса  ответов из черновиков и КИМ в бланки ОГЭ.</a:t>
            </a:r>
          </a:p>
        </p:txBody>
      </p:sp>
      <p:sp>
        <p:nvSpPr>
          <p:cNvPr id="10" name="Скругленный прямоугольник 9"/>
          <p:cNvSpPr/>
          <p:nvPr/>
        </p:nvSpPr>
        <p:spPr>
          <a:xfrm>
            <a:off x="251520" y="2248247"/>
            <a:ext cx="6120679" cy="1236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участники ОГЭ, досрочно завершившие выполнение экзаменационной работы, могут сдать ее организаторам и покинуть ППЭ, не дожидаясь окончания экзамена.</a:t>
            </a:r>
          </a:p>
        </p:txBody>
      </p:sp>
    </p:spTree>
    <p:extLst>
      <p:ext uri="{BB962C8B-B14F-4D97-AF65-F5344CB8AC3E}">
        <p14:creationId xmlns:p14="http://schemas.microsoft.com/office/powerpoint/2010/main" xmlns="" val="39614673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10" name="Скругленный прямоугольник 9"/>
          <p:cNvSpPr/>
          <p:nvPr/>
        </p:nvSpPr>
        <p:spPr>
          <a:xfrm>
            <a:off x="278963" y="2312876"/>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Объявить, что экзамен окончен (в центре видимости камер);</a:t>
            </a:r>
          </a:p>
        </p:txBody>
      </p:sp>
      <p:grpSp>
        <p:nvGrpSpPr>
          <p:cNvPr id="2" name="Группа 1"/>
          <p:cNvGrpSpPr/>
          <p:nvPr/>
        </p:nvGrpSpPr>
        <p:grpSpPr>
          <a:xfrm>
            <a:off x="278963" y="2924943"/>
            <a:ext cx="8644559" cy="1373229"/>
            <a:chOff x="278582" y="2564906"/>
            <a:chExt cx="8562893" cy="1369762"/>
          </a:xfrm>
        </p:grpSpPr>
        <p:sp>
          <p:nvSpPr>
            <p:cNvPr id="14" name="Прямоугольник с одним вырезанным скругленным углом 13"/>
            <p:cNvSpPr/>
            <p:nvPr/>
          </p:nvSpPr>
          <p:spPr>
            <a:xfrm>
              <a:off x="2483769" y="2564906"/>
              <a:ext cx="2913483" cy="440660"/>
            </a:xfrm>
            <a:prstGeom prst="snipRoundRect">
              <a:avLst>
                <a:gd name="adj1" fmla="val 1258"/>
                <a:gd name="adj2" fmla="val 0"/>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1,</a:t>
              </a:r>
            </a:p>
          </p:txBody>
        </p:sp>
        <p:sp>
          <p:nvSpPr>
            <p:cNvPr id="21" name="Прямоугольник 20"/>
            <p:cNvSpPr/>
            <p:nvPr/>
          </p:nvSpPr>
          <p:spPr>
            <a:xfrm>
              <a:off x="5397254" y="2564906"/>
              <a:ext cx="3444221" cy="703044"/>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дополнительные бланки ответов № 2,</a:t>
              </a:r>
            </a:p>
          </p:txBody>
        </p:sp>
        <p:sp>
          <p:nvSpPr>
            <p:cNvPr id="20" name="Прямоугольник 19"/>
            <p:cNvSpPr/>
            <p:nvPr/>
          </p:nvSpPr>
          <p:spPr>
            <a:xfrm>
              <a:off x="2483768" y="3000926"/>
              <a:ext cx="2913483" cy="534047"/>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2,</a:t>
              </a:r>
            </a:p>
          </p:txBody>
        </p:sp>
        <p:sp>
          <p:nvSpPr>
            <p:cNvPr id="3" name="TextBox 2"/>
            <p:cNvSpPr txBox="1"/>
            <p:nvPr/>
          </p:nvSpPr>
          <p:spPr>
            <a:xfrm>
              <a:off x="5397254" y="3267951"/>
              <a:ext cx="3444220" cy="666716"/>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defPPr>
                <a:defRPr lang="ru-RU"/>
              </a:defPPr>
              <a:lvl1pPr>
                <a:defRPr>
                  <a:solidFill>
                    <a:schemeClr val="dk1"/>
                  </a:solidFill>
                  <a:latin typeface="Cambria" panose="020405030504060302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черновики;</a:t>
              </a:r>
            </a:p>
          </p:txBody>
        </p:sp>
        <p:sp>
          <p:nvSpPr>
            <p:cNvPr id="30" name="Прямоугольник 29"/>
            <p:cNvSpPr/>
            <p:nvPr/>
          </p:nvSpPr>
          <p:spPr>
            <a:xfrm>
              <a:off x="2483768" y="3503708"/>
              <a:ext cx="2913487" cy="43095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вариант КИМ (в конверте)</a:t>
              </a:r>
            </a:p>
          </p:txBody>
        </p:sp>
        <p:sp>
          <p:nvSpPr>
            <p:cNvPr id="25" name="Прямоугольник с двумя скругленными соседними углами 24"/>
            <p:cNvSpPr/>
            <p:nvPr/>
          </p:nvSpPr>
          <p:spPr>
            <a:xfrm rot="16200000">
              <a:off x="696297" y="2147192"/>
              <a:ext cx="1369762" cy="2205189"/>
            </a:xfrm>
            <a:prstGeom prst="round2SameRect">
              <a:avLst>
                <a:gd name="adj1" fmla="val 10475"/>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effectLst/>
          </p:spPr>
          <p:style>
            <a:lnRef idx="1">
              <a:schemeClr val="accent1"/>
            </a:lnRef>
            <a:fillRef idx="2">
              <a:schemeClr val="accent1"/>
            </a:fillRef>
            <a:effectRef idx="1">
              <a:schemeClr val="accent1"/>
            </a:effectRef>
            <a:fontRef idx="minor">
              <a:schemeClr val="dk1"/>
            </a:fontRef>
          </p:style>
          <p:txBody>
            <a:bodyPr rtlCol="0" anchor="ctr"/>
            <a:lstStyle/>
            <a:p>
              <a:endParaRPr lang="ru-RU" dirty="0">
                <a:latin typeface="Cambria" panose="02040503050406030204" pitchFamily="18" charset="0"/>
              </a:endParaRPr>
            </a:p>
          </p:txBody>
        </p:sp>
        <p:sp>
          <p:nvSpPr>
            <p:cNvPr id="26" name="TextBox 25"/>
            <p:cNvSpPr txBox="1"/>
            <p:nvPr/>
          </p:nvSpPr>
          <p:spPr>
            <a:xfrm>
              <a:off x="278582" y="3005565"/>
              <a:ext cx="2205186" cy="644699"/>
            </a:xfrm>
            <a:prstGeom prst="rect">
              <a:avLst/>
            </a:prstGeom>
            <a:noFill/>
          </p:spPr>
          <p:txBody>
            <a:bodyPr wrap="square" rtlCol="0">
              <a:spAutoFit/>
            </a:bodyPr>
            <a:lstStyle/>
            <a:p>
              <a:r>
                <a:rPr lang="ru-RU" dirty="0">
                  <a:latin typeface="Cambria" panose="02040503050406030204" pitchFamily="18" charset="0"/>
                </a:rPr>
                <a:t>Собрать у участников ОГЭ:</a:t>
              </a:r>
            </a:p>
          </p:txBody>
        </p:sp>
      </p:grpSp>
      <p:sp>
        <p:nvSpPr>
          <p:cNvPr id="34" name="Скругленный прямоугольник 33"/>
          <p:cNvSpPr/>
          <p:nvPr/>
        </p:nvSpPr>
        <p:spPr>
          <a:xfrm>
            <a:off x="251520" y="4653136"/>
            <a:ext cx="8613898" cy="110566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Поставить прочерк «</a:t>
            </a:r>
            <a:r>
              <a:rPr lang="en-US" dirty="0">
                <a:latin typeface="Cambria" panose="02040503050406030204" pitchFamily="18" charset="0"/>
              </a:rPr>
              <a:t>Z</a:t>
            </a:r>
            <a:r>
              <a:rPr lang="ru-RU" dirty="0">
                <a:latin typeface="Cambria" panose="02040503050406030204" pitchFamily="18" charset="0"/>
              </a:rPr>
              <a:t>» на полях бланков ответов № 2, предназначенных для записи ответов в свободной форме, но оставшихся незаполненными (в том числе и на его оборотной стороне), а также в выданных  дополнительных бланках ответов № 2;</a:t>
            </a:r>
          </a:p>
        </p:txBody>
      </p:sp>
      <p:sp>
        <p:nvSpPr>
          <p:cNvPr id="17" name="Скругленный прямоугольник 16"/>
          <p:cNvSpPr/>
          <p:nvPr/>
        </p:nvSpPr>
        <p:spPr>
          <a:xfrm>
            <a:off x="267832" y="6021288"/>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бланки ОГЭ.</a:t>
            </a:r>
          </a:p>
        </p:txBody>
      </p:sp>
    </p:spTree>
    <p:extLst>
      <p:ext uri="{BB962C8B-B14F-4D97-AF65-F5344CB8AC3E}">
        <p14:creationId xmlns:p14="http://schemas.microsoft.com/office/powerpoint/2010/main" xmlns="" val="28899050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684342" y="2642742"/>
            <a:ext cx="7704856" cy="3024336"/>
          </a:xfrm>
          <a:prstGeom prst="roundRect">
            <a:avLst>
              <a:gd name="adj" fmla="val 4591"/>
            </a:avLst>
          </a:prstGeom>
          <a:solidFill>
            <a:srgbClr val="B9D1ED"/>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Собранные ЭМ организаторы упаковать в отдельные пакеты. </a:t>
            </a:r>
          </a:p>
          <a:p>
            <a:pPr algn="ctr"/>
            <a:r>
              <a:rPr lang="ru-RU" b="1" u="sng" dirty="0">
                <a:latin typeface="Cambria" panose="02040503050406030204" pitchFamily="18" charset="0"/>
              </a:rPr>
              <a:t>На каждом пакете организаторы отмечают:</a:t>
            </a:r>
          </a:p>
          <a:p>
            <a:pPr marL="285750" indent="-285750" algn="ctr">
              <a:buFontTx/>
              <a:buChar char="-"/>
            </a:pPr>
            <a:r>
              <a:rPr lang="ru-RU" dirty="0">
                <a:latin typeface="Cambria" panose="02040503050406030204" pitchFamily="18" charset="0"/>
              </a:rPr>
              <a:t>Наименование ППЭ, </a:t>
            </a:r>
          </a:p>
          <a:p>
            <a:pPr marL="285750" indent="-285750" algn="ctr">
              <a:buFontTx/>
              <a:buChar char="-"/>
            </a:pPr>
            <a:r>
              <a:rPr lang="ru-RU" dirty="0">
                <a:latin typeface="Cambria" panose="02040503050406030204" pitchFamily="18" charset="0"/>
              </a:rPr>
              <a:t>Адрес и номер ППЭ, </a:t>
            </a:r>
          </a:p>
          <a:p>
            <a:pPr marL="285750" indent="-285750" algn="ctr">
              <a:buFontTx/>
              <a:buChar char="-"/>
            </a:pPr>
            <a:r>
              <a:rPr lang="ru-RU" dirty="0">
                <a:latin typeface="Cambria" panose="02040503050406030204" pitchFamily="18" charset="0"/>
              </a:rPr>
              <a:t>Номер аудитории, </a:t>
            </a:r>
          </a:p>
          <a:p>
            <a:pPr marL="285750" indent="-285750" algn="ctr">
              <a:buFontTx/>
              <a:buChar char="-"/>
            </a:pPr>
            <a:r>
              <a:rPr lang="ru-RU" dirty="0">
                <a:latin typeface="Cambria" panose="02040503050406030204" pitchFamily="18" charset="0"/>
              </a:rPr>
              <a:t>Наименование учебного предмета,</a:t>
            </a:r>
          </a:p>
          <a:p>
            <a:pPr marL="285750" indent="-285750" algn="ctr">
              <a:buFontTx/>
              <a:buChar char="-"/>
            </a:pPr>
            <a:r>
              <a:rPr lang="ru-RU" dirty="0">
                <a:latin typeface="Cambria" panose="02040503050406030204" pitchFamily="18" charset="0"/>
              </a:rPr>
              <a:t>Количество материалов в пакете,</a:t>
            </a:r>
          </a:p>
          <a:p>
            <a:pPr marL="285750" indent="-285750" algn="ctr">
              <a:buFontTx/>
              <a:buChar char="-"/>
            </a:pPr>
            <a:r>
              <a:rPr lang="ru-RU" dirty="0">
                <a:latin typeface="Cambria" panose="02040503050406030204" pitchFamily="18" charset="0"/>
              </a:rPr>
              <a:t>Фамилию, имя, отчество (при наличии) организаторов.</a:t>
            </a:r>
          </a:p>
        </p:txBody>
      </p:sp>
      <p:sp>
        <p:nvSpPr>
          <p:cNvPr id="5" name="Скругленный прямоугольник 4"/>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Tree>
    <p:extLst>
      <p:ext uri="{BB962C8B-B14F-4D97-AF65-F5344CB8AC3E}">
        <p14:creationId xmlns:p14="http://schemas.microsoft.com/office/powerpoint/2010/main" xmlns="" val="13216020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1582977" y="2279329"/>
            <a:ext cx="5976664" cy="3456384"/>
          </a:xfrm>
          <a:prstGeom prst="roundRect">
            <a:avLst>
              <a:gd name="adj" fmla="val 4591"/>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b="1" dirty="0">
                <a:latin typeface="Cambria" panose="02040503050406030204" pitchFamily="18" charset="0"/>
              </a:rPr>
              <a:t>При упаковки бланков запрещается:</a:t>
            </a:r>
          </a:p>
          <a:p>
            <a:pPr marL="285750" indent="-285750" algn="just">
              <a:buFont typeface="Arial" panose="020B0604020202020204" pitchFamily="34" charset="0"/>
              <a:buChar char="•"/>
            </a:pPr>
            <a:r>
              <a:rPr lang="ru-RU" dirty="0">
                <a:latin typeface="Cambria" panose="02040503050406030204" pitchFamily="18" charset="0"/>
              </a:rPr>
              <a:t>использовать какие-либо иные пакеты вместо выданных пакетов,</a:t>
            </a:r>
          </a:p>
          <a:p>
            <a:pPr marL="285750" indent="-285750" algn="just">
              <a:buFont typeface="Arial" panose="020B0604020202020204" pitchFamily="34" charset="0"/>
              <a:buChar char="•"/>
            </a:pPr>
            <a:r>
              <a:rPr lang="ru-RU" dirty="0">
                <a:latin typeface="Cambria" panose="02040503050406030204" pitchFamily="18" charset="0"/>
              </a:rPr>
              <a:t>вкладывать вместе с бланками какие-либо другие материалы, скреплять бланки (скрепками, </a:t>
            </a:r>
            <a:r>
              <a:rPr lang="ru-RU" dirty="0" err="1">
                <a:latin typeface="Cambria" panose="02040503050406030204" pitchFamily="18" charset="0"/>
              </a:rPr>
              <a:t>степлером</a:t>
            </a:r>
            <a:r>
              <a:rPr lang="ru-RU" dirty="0">
                <a:latin typeface="Cambria" panose="02040503050406030204" pitchFamily="18" charset="0"/>
              </a:rPr>
              <a:t> и т.п.), </a:t>
            </a:r>
          </a:p>
          <a:p>
            <a:pPr marL="285750" indent="-285750" algn="just">
              <a:buFont typeface="Arial" panose="020B0604020202020204" pitchFamily="34" charset="0"/>
              <a:buChar char="•"/>
            </a:pPr>
            <a:r>
              <a:rPr lang="ru-RU" dirty="0">
                <a:latin typeface="Cambria" panose="02040503050406030204" pitchFamily="18" charset="0"/>
              </a:rPr>
              <a:t>менять ориентацию бланков в пакете (верх-низ, лицевая-оборотная сторона).</a:t>
            </a:r>
            <a:endParaRPr lang="ru-RU" dirty="0">
              <a:effectLst/>
              <a:latin typeface="Cambria" panose="02040503050406030204" pitchFamily="18" charset="0"/>
            </a:endParaRPr>
          </a:p>
        </p:txBody>
      </p:sp>
      <p:pic>
        <p:nvPicPr>
          <p:cNvPr id="1026" name="Picture 2" descr="C:\Users\Тофан_О\Desktop\картинки  раб стол\Рисунок8.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236296" y="3356992"/>
            <a:ext cx="1998431" cy="33843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Тофан_О\Desktop\картинки  раб стол\Рисунок8.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8520" y="1344462"/>
            <a:ext cx="1998431"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5932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6" name="Скругленный прямоугольник 5"/>
          <p:cNvSpPr/>
          <p:nvPr/>
        </p:nvSpPr>
        <p:spPr>
          <a:xfrm>
            <a:off x="347965" y="2204864"/>
            <a:ext cx="8445537" cy="576064"/>
          </a:xfrm>
          <a:prstGeom prst="round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b="1" dirty="0">
                <a:latin typeface="Cambria" panose="02040503050406030204" pitchFamily="18" charset="0"/>
              </a:rPr>
              <a:t>Отдельно упаковать:</a:t>
            </a:r>
          </a:p>
        </p:txBody>
      </p:sp>
      <p:sp>
        <p:nvSpPr>
          <p:cNvPr id="9" name="Скругленный прямоугольник 8"/>
          <p:cNvSpPr/>
          <p:nvPr/>
        </p:nvSpPr>
        <p:spPr>
          <a:xfrm>
            <a:off x="348480" y="2924944"/>
            <a:ext cx="6672307"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Конверты с КИМ</a:t>
            </a:r>
            <a:endParaRPr lang="ru-RU" dirty="0">
              <a:effectLst/>
              <a:latin typeface="Cambria" panose="02040503050406030204" pitchFamily="18" charset="0"/>
            </a:endParaRPr>
          </a:p>
        </p:txBody>
      </p:sp>
      <p:sp>
        <p:nvSpPr>
          <p:cNvPr id="42" name="Скругленный прямоугольник 41"/>
          <p:cNvSpPr/>
          <p:nvPr/>
        </p:nvSpPr>
        <p:spPr>
          <a:xfrm>
            <a:off x="347964" y="4365104"/>
            <a:ext cx="6672307"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Черновики (кроме ОГЭ по иностранным языкам, раздел «Говорение»);</a:t>
            </a:r>
          </a:p>
        </p:txBody>
      </p:sp>
      <p:sp>
        <p:nvSpPr>
          <p:cNvPr id="43" name="Скругленный прямоугольник 42"/>
          <p:cNvSpPr/>
          <p:nvPr/>
        </p:nvSpPr>
        <p:spPr>
          <a:xfrm>
            <a:off x="347966" y="3645024"/>
            <a:ext cx="6672306"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Неиспользованные пакеты с КИМ;</a:t>
            </a:r>
          </a:p>
        </p:txBody>
      </p:sp>
      <p:sp>
        <p:nvSpPr>
          <p:cNvPr id="44" name="Скругленный прямоугольник 43"/>
          <p:cNvSpPr/>
          <p:nvPr/>
        </p:nvSpPr>
        <p:spPr>
          <a:xfrm>
            <a:off x="347966" y="5085184"/>
            <a:ext cx="6672306"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Ведомости</a:t>
            </a:r>
          </a:p>
        </p:txBody>
      </p:sp>
      <p:sp>
        <p:nvSpPr>
          <p:cNvPr id="45" name="Скругленный прямоугольник 44"/>
          <p:cNvSpPr/>
          <p:nvPr/>
        </p:nvSpPr>
        <p:spPr>
          <a:xfrm>
            <a:off x="350995" y="5877272"/>
            <a:ext cx="6669792"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Служебные записки</a:t>
            </a:r>
          </a:p>
        </p:txBody>
      </p:sp>
      <p:pic>
        <p:nvPicPr>
          <p:cNvPr id="18" name="Picture 2" descr="C:\Users\косатюк_п\Documents\ГИА-11\Обучение специалистов ППЭ\moodle\для moodle\картинки\Fotolia_48120884_XS.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6838" b="89744" l="8798" r="89443">
                        <a14:foregroundMark x1="42229" y1="6838" x2="43695" y2="6838"/>
                        <a14:foregroundMark x1="72434" y1="33618" x2="73314" y2="37607"/>
                        <a14:foregroundMark x1="68035" y1="33333" x2="72141" y2="33333"/>
                        <a14:foregroundMark x1="39003" y1="7407" x2="41349" y2="7407"/>
                        <a14:foregroundMark x1="8798" y1="52422" x2="11144" y2="52137"/>
                        <a14:foregroundMark x1="46628" y1="7977" x2="47507" y2="7977"/>
                        <a14:foregroundMark x1="56891" y1="47009" x2="82111" y2="81766"/>
                        <a14:foregroundMark x1="82111" y1="81766" x2="82991" y2="82336"/>
                        <a14:foregroundMark x1="61290" y1="78063" x2="65689" y2="53561"/>
                        <a14:foregroundMark x1="65689" y1="53561" x2="63930" y2="47293"/>
                        <a14:foregroundMark x1="59531" y1="52137" x2="59238" y2="8319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688092" y="3331130"/>
            <a:ext cx="2568685" cy="264401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Скругленный прямоугольник 10"/>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Tree>
    <p:extLst>
      <p:ext uri="{BB962C8B-B14F-4D97-AF65-F5344CB8AC3E}">
        <p14:creationId xmlns:p14="http://schemas.microsoft.com/office/powerpoint/2010/main" xmlns="" val="40912395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pic>
        <p:nvPicPr>
          <p:cNvPr id="5122" name="Picture 2" descr="C:\Users\косатюк_п\Documents\ГИА-11\Обучение специалистов ППЭ\moodle\для moodle\картинки\Fotolia_48120884_X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1504282"/>
            <a:ext cx="1296144" cy="151441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7" name="Скругленный прямоугольник 16"/>
          <p:cNvSpPr/>
          <p:nvPr/>
        </p:nvSpPr>
        <p:spPr>
          <a:xfrm>
            <a:off x="1259631" y="1588338"/>
            <a:ext cx="7553535"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45" name="Скругленный прямоугольник 44"/>
          <p:cNvSpPr/>
          <p:nvPr/>
        </p:nvSpPr>
        <p:spPr>
          <a:xfrm>
            <a:off x="1427333" y="2204864"/>
            <a:ext cx="7253554" cy="612068"/>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lgn="ctr">
              <a:buClr>
                <a:srgbClr val="FF0000"/>
              </a:buClr>
              <a:buFont typeface="Wingdings" panose="05000000000000000000" pitchFamily="2" charset="2"/>
              <a:buChar char="ü"/>
            </a:pPr>
            <a:r>
              <a:rPr lang="ru-RU" b="1" i="1" u="sng" dirty="0">
                <a:latin typeface="Cambria" panose="02040503050406030204" pitchFamily="18" charset="0"/>
              </a:rPr>
              <a:t>Все материалы сдаются руководителю ППЭ в Штабе ППЭ.</a:t>
            </a:r>
          </a:p>
        </p:txBody>
      </p:sp>
      <p:sp>
        <p:nvSpPr>
          <p:cNvPr id="8" name="Скругленный прямоугольник 7"/>
          <p:cNvSpPr/>
          <p:nvPr/>
        </p:nvSpPr>
        <p:spPr>
          <a:xfrm>
            <a:off x="314096" y="2816932"/>
            <a:ext cx="8613898" cy="3820126"/>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smtClean="0">
                <a:latin typeface="Cambria" panose="02040503050406030204" pitchFamily="18" charset="0"/>
              </a:rPr>
              <a:t>По </a:t>
            </a:r>
            <a:r>
              <a:rPr lang="ru-RU" dirty="0">
                <a:latin typeface="Cambria" panose="02040503050406030204" pitchFamily="18" charset="0"/>
              </a:rPr>
              <a:t>завершении экзамена в аудитории организатор в центре видимости камер </a:t>
            </a:r>
            <a:r>
              <a:rPr lang="ru-RU" dirty="0" err="1">
                <a:latin typeface="Cambria" panose="02040503050406030204" pitchFamily="18" charset="0"/>
              </a:rPr>
              <a:t>видеофиксации</a:t>
            </a:r>
            <a:r>
              <a:rPr lang="ru-RU" dirty="0">
                <a:latin typeface="Cambria" panose="02040503050406030204" pitchFamily="18" charset="0"/>
              </a:rPr>
              <a:t>, убедившись, что видеозапись ведется, объявляет окончание </a:t>
            </a:r>
            <a:r>
              <a:rPr lang="ru-RU" dirty="0" smtClean="0">
                <a:latin typeface="Cambria" panose="02040503050406030204" pitchFamily="18" charset="0"/>
              </a:rPr>
              <a:t>экзамена;</a:t>
            </a:r>
          </a:p>
          <a:p>
            <a:pPr marL="285750" indent="-285750" algn="just">
              <a:buClr>
                <a:srgbClr val="00B050"/>
              </a:buClr>
              <a:buFont typeface="Wingdings" panose="05000000000000000000" pitchFamily="2" charset="2"/>
              <a:buChar char="ü"/>
            </a:pPr>
            <a:r>
              <a:rPr lang="ru-RU" dirty="0" smtClean="0">
                <a:latin typeface="Cambria" panose="02040503050406030204" pitchFamily="18" charset="0"/>
              </a:rPr>
              <a:t> После </a:t>
            </a:r>
            <a:r>
              <a:rPr lang="ru-RU" dirty="0">
                <a:latin typeface="Cambria" panose="02040503050406030204" pitchFamily="18" charset="0"/>
              </a:rPr>
              <a:t>проведения сбора ЭМ и подписания протокола о проведении экзамена в аудитории ответственный организатор четко и разборчиво объявляет все данные протокола, в том числе номер аудитории, наименование предмета, количество участников экзамена в данной аудитории и количество ЭМ (использованных и неиспользованных), а также время начала и завершения </a:t>
            </a:r>
            <a:r>
              <a:rPr lang="ru-RU" dirty="0" smtClean="0">
                <a:latin typeface="Cambria" panose="02040503050406030204" pitchFamily="18" charset="0"/>
              </a:rPr>
              <a:t>экзамена; </a:t>
            </a:r>
          </a:p>
          <a:p>
            <a:pPr marL="285750" indent="-285750" algn="just">
              <a:buClr>
                <a:srgbClr val="00B050"/>
              </a:buClr>
              <a:buFont typeface="Wingdings" panose="05000000000000000000" pitchFamily="2" charset="2"/>
              <a:buChar char="ü"/>
            </a:pPr>
            <a:r>
              <a:rPr lang="ru-RU" dirty="0" smtClean="0">
                <a:latin typeface="Cambria" panose="02040503050406030204" pitchFamily="18" charset="0"/>
              </a:rPr>
              <a:t>Организатор </a:t>
            </a:r>
            <a:r>
              <a:rPr lang="ru-RU" dirty="0">
                <a:latin typeface="Cambria" panose="02040503050406030204" pitchFamily="18" charset="0"/>
              </a:rPr>
              <a:t>демонстрирует запечатанные возвратные доставочные пакеты с ЭМ участников экзамена </a:t>
            </a:r>
            <a:r>
              <a:rPr lang="ru-RU" dirty="0" smtClean="0">
                <a:latin typeface="Cambria" panose="02040503050406030204" pitchFamily="18" charset="0"/>
              </a:rPr>
              <a:t>;</a:t>
            </a:r>
          </a:p>
          <a:p>
            <a:pPr marL="285750" indent="-285750" algn="just">
              <a:buClr>
                <a:srgbClr val="00B050"/>
              </a:buClr>
              <a:buFont typeface="Wingdings" panose="05000000000000000000" pitchFamily="2" charset="2"/>
              <a:buChar char="ü"/>
            </a:pPr>
            <a:r>
              <a:rPr lang="ru-RU" dirty="0" smtClean="0">
                <a:latin typeface="Cambria" panose="02040503050406030204" pitchFamily="18" charset="0"/>
              </a:rPr>
              <a:t>По </a:t>
            </a:r>
            <a:r>
              <a:rPr lang="ru-RU" dirty="0">
                <a:latin typeface="Cambria" panose="02040503050406030204" pitchFamily="18" charset="0"/>
              </a:rPr>
              <a:t>завершении демонстрации запечатанных возвратных доставочных пакетов на камеру </a:t>
            </a:r>
            <a:r>
              <a:rPr lang="ru-RU" dirty="0" err="1">
                <a:latin typeface="Cambria" panose="02040503050406030204" pitchFamily="18" charset="0"/>
              </a:rPr>
              <a:t>видеофиксации</a:t>
            </a:r>
            <a:r>
              <a:rPr lang="ru-RU" dirty="0">
                <a:latin typeface="Cambria" panose="02040503050406030204" pitchFamily="18" charset="0"/>
              </a:rPr>
              <a:t>, организаторы, проходят в Штаб ППЭ и сдают ЭМ руководителю </a:t>
            </a:r>
            <a:r>
              <a:rPr lang="ru-RU" dirty="0" smtClean="0">
                <a:latin typeface="Cambria" panose="02040503050406030204" pitchFamily="18" charset="0"/>
              </a:rPr>
              <a:t>ППЭ;</a:t>
            </a:r>
            <a:endParaRPr lang="ru-RU" dirty="0">
              <a:latin typeface="Cambria" panose="02040503050406030204" pitchFamily="18" charset="0"/>
            </a:endParaRPr>
          </a:p>
        </p:txBody>
      </p:sp>
    </p:spTree>
    <p:extLst>
      <p:ext uri="{BB962C8B-B14F-4D97-AF65-F5344CB8AC3E}">
        <p14:creationId xmlns:p14="http://schemas.microsoft.com/office/powerpoint/2010/main" xmlns="" val="1764268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18" name="Скругленный прямоугольник 17"/>
          <p:cNvSpPr/>
          <p:nvPr/>
        </p:nvSpPr>
        <p:spPr>
          <a:xfrm>
            <a:off x="4694919" y="1716197"/>
            <a:ext cx="4032448" cy="4579591"/>
          </a:xfrm>
          <a:prstGeom prst="roundRect">
            <a:avLst/>
          </a:prstGeom>
          <a:ln w="9525"/>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endParaRPr lang="ru-RU" dirty="0"/>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6" name="Скругленный прямоугольник 15"/>
          <p:cNvSpPr/>
          <p:nvPr/>
        </p:nvSpPr>
        <p:spPr>
          <a:xfrm>
            <a:off x="436306" y="1716197"/>
            <a:ext cx="4032448" cy="457959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Организаторы покидают ППЭ после передачи всех материалов, оформления соответствующего протокола и только по разрешению руководителя ППЭ.</a:t>
            </a:r>
          </a:p>
        </p:txBody>
      </p:sp>
      <p:pic>
        <p:nvPicPr>
          <p:cNvPr id="6146"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flipH="1">
            <a:off x="4910942" y="1650954"/>
            <a:ext cx="3600401" cy="4710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23056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3" name="Объект 2"/>
          <p:cNvSpPr>
            <a:spLocks noGrp="1"/>
          </p:cNvSpPr>
          <p:nvPr>
            <p:ph idx="1"/>
          </p:nvPr>
        </p:nvSpPr>
        <p:spPr>
          <a:xfrm>
            <a:off x="467544" y="3429000"/>
            <a:ext cx="8229600" cy="2736304"/>
          </a:xfrm>
        </p:spPr>
        <p:txBody>
          <a:bodyPr>
            <a:normAutofit/>
          </a:bodyPr>
          <a:lstStyle/>
          <a:p>
            <a:pPr marL="0" indent="0" algn="ctr">
              <a:buNone/>
            </a:pPr>
            <a:r>
              <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Спасибо за внимание!</a:t>
            </a:r>
          </a:p>
        </p:txBody>
      </p:sp>
    </p:spTree>
    <p:extLst>
      <p:ext uri="{BB962C8B-B14F-4D97-AF65-F5344CB8AC3E}">
        <p14:creationId xmlns:p14="http://schemas.microsoft.com/office/powerpoint/2010/main" xmlns="" val="1053003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396837925"/>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918253" y="1940580"/>
            <a:ext cx="488443" cy="5582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318010" y="2827822"/>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444429" y="3741433"/>
            <a:ext cx="488443" cy="558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9797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92066690"/>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937324" y="1947941"/>
            <a:ext cx="488443" cy="5582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750702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38302" y="1988840"/>
            <a:ext cx="4320480" cy="38884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качестве организаторов вне аудитории ППЭ привлекаются лица, прошедшие соответствующую подготовку и удовлетворяющие требованиям,  предъявляемым к работникам ППЭ.</a:t>
            </a:r>
          </a:p>
          <a:p>
            <a:pPr algn="ctr"/>
            <a:r>
              <a:rPr lang="ru-RU" sz="2000" dirty="0">
                <a:latin typeface="Cambria" panose="02040503050406030204" pitchFamily="18" charset="0"/>
              </a:rPr>
              <a:t>При проведении ОГЭ по учебному предмету в состав организаторов не входят специалисты по этому учебному предмету.</a:t>
            </a:r>
          </a:p>
        </p:txBody>
      </p:sp>
      <p:pic>
        <p:nvPicPr>
          <p:cNvPr id="1026" name="Picture 2" descr="http://picsfab.com/download/image/68684/3800x2850_belyij-fon-chelovechki-prezentatsiya.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4983452" y="2480726"/>
            <a:ext cx="3801472" cy="285110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41938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611560" y="1628800"/>
            <a:ext cx="7806106" cy="64807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b="1" dirty="0">
                <a:latin typeface="Cambria" panose="02040503050406030204" pitchFamily="18" charset="0"/>
              </a:rPr>
              <a:t>До начала экзамена организатор вне аудитории должен:</a:t>
            </a:r>
          </a:p>
        </p:txBody>
      </p:sp>
      <p:sp>
        <p:nvSpPr>
          <p:cNvPr id="5" name="Скругленный прямоугольник 4"/>
          <p:cNvSpPr/>
          <p:nvPr/>
        </p:nvSpPr>
        <p:spPr>
          <a:xfrm>
            <a:off x="1007602" y="465313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инструкциями, определяющими порядок работы организаторов в аудитории;</a:t>
            </a:r>
          </a:p>
        </p:txBody>
      </p:sp>
      <p:sp>
        <p:nvSpPr>
          <p:cNvPr id="8" name="Скругленный прямоугольник 7"/>
          <p:cNvSpPr/>
          <p:nvPr/>
        </p:nvSpPr>
        <p:spPr>
          <a:xfrm>
            <a:off x="993521" y="3501008"/>
            <a:ext cx="7014018" cy="93610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нормативными правовыми документами, регламентирующими проведение ОГЭ;</a:t>
            </a:r>
          </a:p>
        </p:txBody>
      </p:sp>
      <p:sp>
        <p:nvSpPr>
          <p:cNvPr id="9" name="Скругленный прямоугольник 8"/>
          <p:cNvSpPr/>
          <p:nvPr/>
        </p:nvSpPr>
        <p:spPr>
          <a:xfrm>
            <a:off x="989120" y="2492896"/>
            <a:ext cx="7014018" cy="784337"/>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по порядку и процедуре проведения ОГЭ;</a:t>
            </a:r>
          </a:p>
        </p:txBody>
      </p:sp>
      <p:pic>
        <p:nvPicPr>
          <p:cNvPr id="2050" name="Picture 2" descr="http://cs622823.vk.me/v622823241/71c3/-LS_lq8KWmA.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4900" b="95323" l="9434" r="89434"/>
                    </a14:imgEffect>
                  </a14:imgLayer>
                </a14:imgProps>
              </a:ext>
              <a:ext uri="{28A0092B-C50C-407E-A947-70E740481C1C}">
                <a14:useLocalDpi xmlns:a14="http://schemas.microsoft.com/office/drawing/2010/main" xmlns="" val="0"/>
              </a:ext>
            </a:extLst>
          </a:blip>
          <a:srcRect/>
          <a:stretch>
            <a:fillRect/>
          </a:stretch>
        </p:blipFill>
        <p:spPr bwMode="auto">
          <a:xfrm>
            <a:off x="7597270" y="2960180"/>
            <a:ext cx="1640791" cy="278005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Скругленный прямоугольник 9"/>
          <p:cNvSpPr/>
          <p:nvPr/>
        </p:nvSpPr>
        <p:spPr>
          <a:xfrm>
            <a:off x="1007603" y="573325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у руководителя ППЭ по процедуре проведения экзамена.</a:t>
            </a:r>
          </a:p>
        </p:txBody>
      </p:sp>
      <p:pic>
        <p:nvPicPr>
          <p:cNvPr id="11" name="Picture 2" descr="http://cs622823.vk.me/v622823241/71c3/-LS_lq8KWmA.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4900" b="95323" l="9434" r="89434"/>
                    </a14:imgEffect>
                  </a14:imgLayer>
                </a14:imgProps>
              </a:ext>
              <a:ext uri="{28A0092B-C50C-407E-A947-70E740481C1C}">
                <a14:useLocalDpi xmlns:a14="http://schemas.microsoft.com/office/drawing/2010/main" xmlns="" val="0"/>
              </a:ext>
            </a:extLst>
          </a:blip>
          <a:srcRect/>
          <a:stretch>
            <a:fillRect/>
          </a:stretch>
        </p:blipFill>
        <p:spPr bwMode="auto">
          <a:xfrm>
            <a:off x="-208837" y="2985991"/>
            <a:ext cx="1640791" cy="27800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28487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9" name="Скругленный прямоугольник 8"/>
          <p:cNvSpPr/>
          <p:nvPr/>
        </p:nvSpPr>
        <p:spPr>
          <a:xfrm>
            <a:off x="935596" y="3717032"/>
            <a:ext cx="7128792"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явиться в ППЭ и зарегистрироваться у руководителя ППЭ;</a:t>
            </a:r>
          </a:p>
        </p:txBody>
      </p:sp>
      <p:sp>
        <p:nvSpPr>
          <p:cNvPr id="11" name="Прямоугольник с двумя скругленными противолежащими углами 10"/>
          <p:cNvSpPr/>
          <p:nvPr/>
        </p:nvSpPr>
        <p:spPr>
          <a:xfrm>
            <a:off x="2537115" y="2564904"/>
            <a:ext cx="3600400" cy="72008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solidFill>
                  <a:schemeClr val="tx1"/>
                </a:solidFill>
                <a:latin typeface="Cambria" panose="02040503050406030204" pitchFamily="18" charset="0"/>
              </a:rPr>
              <a:t>в 08.30 по местному времени</a:t>
            </a:r>
          </a:p>
        </p:txBody>
      </p:sp>
      <p:sp>
        <p:nvSpPr>
          <p:cNvPr id="10" name="Скругленный прямоугольник 9"/>
          <p:cNvSpPr/>
          <p:nvPr/>
        </p:nvSpPr>
        <p:spPr>
          <a:xfrm>
            <a:off x="467544" y="4869160"/>
            <a:ext cx="8064896"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получить у руководителя ППЭ информацию о назначении организаторов и распределении на места дежурства.</a:t>
            </a:r>
          </a:p>
        </p:txBody>
      </p:sp>
    </p:spTree>
    <p:extLst>
      <p:ext uri="{BB962C8B-B14F-4D97-AF65-F5344CB8AC3E}">
        <p14:creationId xmlns:p14="http://schemas.microsoft.com/office/powerpoint/2010/main" xmlns="" val="110627115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11" name="Прямоугольник с двумя скругленными противолежащими углами 10"/>
          <p:cNvSpPr/>
          <p:nvPr/>
        </p:nvSpPr>
        <p:spPr>
          <a:xfrm>
            <a:off x="917998" y="2780928"/>
            <a:ext cx="7254402" cy="87996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u="sng" dirty="0">
                <a:solidFill>
                  <a:schemeClr val="tx1"/>
                </a:solidFill>
                <a:latin typeface="Cambria" panose="02040503050406030204" pitchFamily="18" charset="0"/>
              </a:rPr>
              <a:t>Не позднее </a:t>
            </a:r>
            <a:r>
              <a:rPr lang="ru-RU" sz="2000" u="sng" dirty="0" smtClean="0">
                <a:solidFill>
                  <a:schemeClr val="tx1"/>
                </a:solidFill>
                <a:latin typeface="Cambria" panose="02040503050406030204" pitchFamily="18" charset="0"/>
              </a:rPr>
              <a:t>09.00 </a:t>
            </a:r>
            <a:r>
              <a:rPr lang="ru-RU" sz="2000" u="sng" dirty="0">
                <a:solidFill>
                  <a:schemeClr val="tx1"/>
                </a:solidFill>
                <a:latin typeface="Cambria" panose="02040503050406030204" pitchFamily="18" charset="0"/>
              </a:rPr>
              <a:t>по местному времени</a:t>
            </a:r>
          </a:p>
        </p:txBody>
      </p:sp>
      <p:sp>
        <p:nvSpPr>
          <p:cNvPr id="8" name="Скругленный прямоугольник 7"/>
          <p:cNvSpPr/>
          <p:nvPr/>
        </p:nvSpPr>
        <p:spPr>
          <a:xfrm>
            <a:off x="836750" y="4077072"/>
            <a:ext cx="5040560" cy="20882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smtClean="0">
                <a:latin typeface="Cambria" panose="02040503050406030204" pitchFamily="18" charset="0"/>
              </a:rPr>
              <a:t>Пройти </a:t>
            </a:r>
            <a:r>
              <a:rPr lang="ru-RU" sz="2000" dirty="0">
                <a:latin typeface="Cambria" panose="02040503050406030204" pitchFamily="18" charset="0"/>
              </a:rPr>
              <a:t>на свое место дежурства и приступить к выполнению своих обязанностей.</a:t>
            </a:r>
          </a:p>
        </p:txBody>
      </p:sp>
      <p:pic>
        <p:nvPicPr>
          <p:cNvPr id="1026" name="Picture 2" descr="C:\Users\Сиротская_А\Desktop\ar136235337449784.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5375" b="97000" l="3553" r="95658">
                        <a14:foregroundMark x1="75921" y1="12625" x2="80921" y2="15750"/>
                        <a14:backgroundMark x1="34868" y1="82500" x2="71053" y2="84000"/>
                      </a14:backgroundRemoval>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6156176" y="3857124"/>
            <a:ext cx="2592288" cy="2729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9043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29495097"/>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9592" y="1888702"/>
            <a:ext cx="488443" cy="5582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296213" y="2654756"/>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509243" y="3423030"/>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491269" y="4166924"/>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296212" y="4941168"/>
            <a:ext cx="488443" cy="558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3811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35902" y="1576938"/>
            <a:ext cx="8640960" cy="68404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Организатору вне аудитории во время проведения экзамена в ППЭ </a:t>
            </a:r>
            <a:r>
              <a:rPr lang="ru-RU" sz="2000" b="1" dirty="0">
                <a:solidFill>
                  <a:srgbClr val="FF0000"/>
                </a:solidFill>
                <a:effectLst>
                  <a:outerShdw blurRad="38100" dist="38100" dir="2700000" algn="tl">
                    <a:srgbClr val="000000">
                      <a:alpha val="43137"/>
                    </a:srgbClr>
                  </a:outerShdw>
                </a:effectLst>
                <a:latin typeface="Cambria" panose="02040503050406030204" pitchFamily="18" charset="0"/>
              </a:rPr>
              <a:t>запрещается</a:t>
            </a:r>
            <a:r>
              <a:rPr lang="ru-RU" sz="2000" dirty="0">
                <a:solidFill>
                  <a:schemeClr val="tx1"/>
                </a:solidFill>
                <a:latin typeface="Cambria" panose="02040503050406030204" pitchFamily="18" charset="0"/>
              </a:rPr>
              <a:t>:</a:t>
            </a:r>
          </a:p>
        </p:txBody>
      </p:sp>
      <p:sp>
        <p:nvSpPr>
          <p:cNvPr id="9" name="Скругленный прямоугольник 8"/>
          <p:cNvSpPr/>
          <p:nvPr/>
        </p:nvSpPr>
        <p:spPr>
          <a:xfrm>
            <a:off x="235902" y="5567148"/>
            <a:ext cx="8640960" cy="94133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выносить из аудиторий и ППЭ экзаменационные материалы на бумажном или электронном носителях, фотографировать экзаменационные материалы.</a:t>
            </a:r>
          </a:p>
        </p:txBody>
      </p:sp>
      <p:sp>
        <p:nvSpPr>
          <p:cNvPr id="10" name="Скругленный прямоугольник 9"/>
          <p:cNvSpPr/>
          <p:nvPr/>
        </p:nvSpPr>
        <p:spPr>
          <a:xfrm>
            <a:off x="235903" y="3960570"/>
            <a:ext cx="8640960" cy="155666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оказывать содействие обучающимся, выпускникам прошлых лет,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p:txBody>
      </p:sp>
      <p:sp>
        <p:nvSpPr>
          <p:cNvPr id="11" name="Скругленный прямоугольник 10"/>
          <p:cNvSpPr/>
          <p:nvPr/>
        </p:nvSpPr>
        <p:spPr>
          <a:xfrm>
            <a:off x="235902" y="2351312"/>
            <a:ext cx="6784370" cy="1556026"/>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художественную литературу и т.д. ;</a:t>
            </a:r>
          </a:p>
        </p:txBody>
      </p:sp>
      <p:grpSp>
        <p:nvGrpSpPr>
          <p:cNvPr id="12" name="Группа 11"/>
          <p:cNvGrpSpPr/>
          <p:nvPr/>
        </p:nvGrpSpPr>
        <p:grpSpPr>
          <a:xfrm>
            <a:off x="7164288" y="2324469"/>
            <a:ext cx="1532982" cy="1557920"/>
            <a:chOff x="6394036" y="2205808"/>
            <a:chExt cx="1470088" cy="1375429"/>
          </a:xfrm>
        </p:grpSpPr>
        <p:grpSp>
          <p:nvGrpSpPr>
            <p:cNvPr id="13" name="Группа 12"/>
            <p:cNvGrpSpPr/>
            <p:nvPr/>
          </p:nvGrpSpPr>
          <p:grpSpPr>
            <a:xfrm>
              <a:off x="6394036" y="2205811"/>
              <a:ext cx="721608" cy="683107"/>
              <a:chOff x="8006447" y="4193737"/>
              <a:chExt cx="613788" cy="576218"/>
            </a:xfrm>
          </p:grpSpPr>
          <p:pic>
            <p:nvPicPr>
              <p:cNvPr id="24" name="Picture 4" descr="C:\Users\косатюк_п\Documents\ГИА-11\Обучение специалистов ППЭ\moodle\для moodle\картинки\preview.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029992" y="4255837"/>
                <a:ext cx="590243" cy="478137"/>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Знак запрета 24"/>
              <p:cNvSpPr/>
              <p:nvPr/>
            </p:nvSpPr>
            <p:spPr>
              <a:xfrm>
                <a:off x="8006447" y="4193737"/>
                <a:ext cx="590243" cy="576218"/>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 name="Группа 13"/>
            <p:cNvGrpSpPr/>
            <p:nvPr/>
          </p:nvGrpSpPr>
          <p:grpSpPr>
            <a:xfrm>
              <a:off x="6402383" y="2848265"/>
              <a:ext cx="750610" cy="732971"/>
              <a:chOff x="8561316" y="4663089"/>
              <a:chExt cx="601279" cy="586322"/>
            </a:xfrm>
          </p:grpSpPr>
          <p:pic>
            <p:nvPicPr>
              <p:cNvPr id="22" name="Picture 6" descr="C:\Users\косатюк_п\Documents\ГИА-11\Обучение специалистов ППЭ\moodle\для moodle\картинки\camera-icon-hi.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561316" y="4663089"/>
                <a:ext cx="558783" cy="55878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Знак запрета 22"/>
              <p:cNvSpPr/>
              <p:nvPr/>
            </p:nvSpPr>
            <p:spPr>
              <a:xfrm>
                <a:off x="8572352" y="469560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5" name="Группа 14"/>
            <p:cNvGrpSpPr/>
            <p:nvPr/>
          </p:nvGrpSpPr>
          <p:grpSpPr>
            <a:xfrm>
              <a:off x="7152989" y="2907962"/>
              <a:ext cx="711135" cy="673275"/>
              <a:chOff x="6457914" y="4706502"/>
              <a:chExt cx="590243" cy="530606"/>
            </a:xfrm>
          </p:grpSpPr>
          <p:pic>
            <p:nvPicPr>
              <p:cNvPr id="20" name="Picture 5" descr="C:\Users\косатюк_п\Documents\ГИА-11\Обучение специалистов ППЭ\moodle\для moodle\картинки\white-star-vector-4T9ER47ec.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26234" y="4729701"/>
                <a:ext cx="288032" cy="50740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Знак запрета 20"/>
              <p:cNvSpPr/>
              <p:nvPr/>
            </p:nvSpPr>
            <p:spPr>
              <a:xfrm>
                <a:off x="6457914" y="4706502"/>
                <a:ext cx="590243" cy="530604"/>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7" name="Группа 16"/>
            <p:cNvGrpSpPr/>
            <p:nvPr/>
          </p:nvGrpSpPr>
          <p:grpSpPr>
            <a:xfrm>
              <a:off x="7107197" y="2205808"/>
              <a:ext cx="741340" cy="700812"/>
              <a:chOff x="8705033" y="5021626"/>
              <a:chExt cx="590243" cy="553805"/>
            </a:xfrm>
          </p:grpSpPr>
          <p:pic>
            <p:nvPicPr>
              <p:cNvPr id="26"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9" cstate="print">
                <a:biLevel thresh="75000"/>
                <a:extLst>
                  <a:ext uri="{BEBA8EAE-BF5A-486C-A8C5-ECC9F3942E4B}">
                    <a14:imgProps xmlns:a14="http://schemas.microsoft.com/office/drawing/2010/main" xmlns="">
                      <a14:imgLayer r:embed="rId10">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735297" y="5095252"/>
                <a:ext cx="529714" cy="406555"/>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Знак запрета 26"/>
              <p:cNvSpPr/>
              <p:nvPr/>
            </p:nvSpPr>
            <p:spPr>
              <a:xfrm>
                <a:off x="8705033" y="502162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Tree>
    <p:extLst>
      <p:ext uri="{BB962C8B-B14F-4D97-AF65-F5344CB8AC3E}">
        <p14:creationId xmlns:p14="http://schemas.microsoft.com/office/powerpoint/2010/main" xmlns="" val="8041938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619151"/>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4" name="Полилиния 3"/>
          <p:cNvSpPr/>
          <p:nvPr/>
        </p:nvSpPr>
        <p:spPr>
          <a:xfrm>
            <a:off x="587486" y="2422482"/>
            <a:ext cx="7944954" cy="829696"/>
          </a:xfrm>
          <a:custGeom>
            <a:avLst/>
            <a:gdLst>
              <a:gd name="connsiteX0" fmla="*/ 0 w 7944954"/>
              <a:gd name="connsiteY0" fmla="*/ 75019 h 750185"/>
              <a:gd name="connsiteX1" fmla="*/ 75019 w 7944954"/>
              <a:gd name="connsiteY1" fmla="*/ 0 h 750185"/>
              <a:gd name="connsiteX2" fmla="*/ 7869936 w 7944954"/>
              <a:gd name="connsiteY2" fmla="*/ 0 h 750185"/>
              <a:gd name="connsiteX3" fmla="*/ 7944955 w 7944954"/>
              <a:gd name="connsiteY3" fmla="*/ 75019 h 750185"/>
              <a:gd name="connsiteX4" fmla="*/ 7944954 w 7944954"/>
              <a:gd name="connsiteY4" fmla="*/ 675167 h 750185"/>
              <a:gd name="connsiteX5" fmla="*/ 7869935 w 7944954"/>
              <a:gd name="connsiteY5" fmla="*/ 750186 h 750185"/>
              <a:gd name="connsiteX6" fmla="*/ 75019 w 7944954"/>
              <a:gd name="connsiteY6" fmla="*/ 750185 h 750185"/>
              <a:gd name="connsiteX7" fmla="*/ 0 w 7944954"/>
              <a:gd name="connsiteY7" fmla="*/ 675166 h 750185"/>
              <a:gd name="connsiteX8" fmla="*/ 0 w 7944954"/>
              <a:gd name="connsiteY8" fmla="*/ 75019 h 75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750185">
                <a:moveTo>
                  <a:pt x="0" y="75019"/>
                </a:moveTo>
                <a:cubicBezTo>
                  <a:pt x="0" y="33587"/>
                  <a:pt x="33587" y="0"/>
                  <a:pt x="75019" y="0"/>
                </a:cubicBezTo>
                <a:lnTo>
                  <a:pt x="7869936" y="0"/>
                </a:lnTo>
                <a:cubicBezTo>
                  <a:pt x="7911368" y="0"/>
                  <a:pt x="7944955" y="33587"/>
                  <a:pt x="7944955" y="75019"/>
                </a:cubicBezTo>
                <a:cubicBezTo>
                  <a:pt x="7944955" y="275068"/>
                  <a:pt x="7944954" y="475118"/>
                  <a:pt x="7944954" y="675167"/>
                </a:cubicBezTo>
                <a:cubicBezTo>
                  <a:pt x="7944954" y="716599"/>
                  <a:pt x="7911367" y="750186"/>
                  <a:pt x="7869935" y="750186"/>
                </a:cubicBezTo>
                <a:lnTo>
                  <a:pt x="75019" y="750185"/>
                </a:lnTo>
                <a:cubicBezTo>
                  <a:pt x="33587" y="750185"/>
                  <a:pt x="0" y="716598"/>
                  <a:pt x="0" y="675166"/>
                </a:cubicBezTo>
                <a:lnTo>
                  <a:pt x="0" y="75019"/>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обеспечить организацию входа участников ОГЭ в ППЭ;</a:t>
            </a:r>
            <a:endParaRPr lang="ru-RU" sz="1800" kern="1200" dirty="0"/>
          </a:p>
        </p:txBody>
      </p:sp>
      <p:sp>
        <p:nvSpPr>
          <p:cNvPr id="21" name="Полилиния 20"/>
          <p:cNvSpPr/>
          <p:nvPr/>
        </p:nvSpPr>
        <p:spPr>
          <a:xfrm>
            <a:off x="587486" y="3325763"/>
            <a:ext cx="7944954" cy="906374"/>
          </a:xfrm>
          <a:custGeom>
            <a:avLst/>
            <a:gdLst>
              <a:gd name="connsiteX0" fmla="*/ 0 w 7944954"/>
              <a:gd name="connsiteY0" fmla="*/ 90637 h 906374"/>
              <a:gd name="connsiteX1" fmla="*/ 90637 w 7944954"/>
              <a:gd name="connsiteY1" fmla="*/ 0 h 906374"/>
              <a:gd name="connsiteX2" fmla="*/ 7854317 w 7944954"/>
              <a:gd name="connsiteY2" fmla="*/ 0 h 906374"/>
              <a:gd name="connsiteX3" fmla="*/ 7944954 w 7944954"/>
              <a:gd name="connsiteY3" fmla="*/ 90637 h 906374"/>
              <a:gd name="connsiteX4" fmla="*/ 7944954 w 7944954"/>
              <a:gd name="connsiteY4" fmla="*/ 815737 h 906374"/>
              <a:gd name="connsiteX5" fmla="*/ 7854317 w 7944954"/>
              <a:gd name="connsiteY5" fmla="*/ 906374 h 906374"/>
              <a:gd name="connsiteX6" fmla="*/ 90637 w 7944954"/>
              <a:gd name="connsiteY6" fmla="*/ 906374 h 906374"/>
              <a:gd name="connsiteX7" fmla="*/ 0 w 7944954"/>
              <a:gd name="connsiteY7" fmla="*/ 815737 h 906374"/>
              <a:gd name="connsiteX8" fmla="*/ 0 w 7944954"/>
              <a:gd name="connsiteY8" fmla="*/ 90637 h 90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06374">
                <a:moveTo>
                  <a:pt x="0" y="90637"/>
                </a:moveTo>
                <a:cubicBezTo>
                  <a:pt x="0" y="40580"/>
                  <a:pt x="40580" y="0"/>
                  <a:pt x="90637" y="0"/>
                </a:cubicBezTo>
                <a:lnTo>
                  <a:pt x="7854317" y="0"/>
                </a:lnTo>
                <a:cubicBezTo>
                  <a:pt x="7904374" y="0"/>
                  <a:pt x="7944954" y="40580"/>
                  <a:pt x="7944954" y="90637"/>
                </a:cubicBezTo>
                <a:lnTo>
                  <a:pt x="7944954" y="815737"/>
                </a:lnTo>
                <a:cubicBezTo>
                  <a:pt x="7944954" y="865794"/>
                  <a:pt x="7904374" y="906374"/>
                  <a:pt x="7854317" y="906374"/>
                </a:cubicBezTo>
                <a:lnTo>
                  <a:pt x="90637" y="906374"/>
                </a:lnTo>
                <a:cubicBezTo>
                  <a:pt x="40580" y="906374"/>
                  <a:pt x="0" y="865794"/>
                  <a:pt x="0" y="815737"/>
                </a:cubicBezTo>
                <a:lnTo>
                  <a:pt x="0" y="90637"/>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документов, удостоверяющих личность;</a:t>
            </a:r>
            <a:endParaRPr lang="ru-RU" sz="1800" kern="1200" dirty="0"/>
          </a:p>
        </p:txBody>
      </p:sp>
      <p:sp>
        <p:nvSpPr>
          <p:cNvPr id="23" name="Полилиния 22"/>
          <p:cNvSpPr/>
          <p:nvPr/>
        </p:nvSpPr>
        <p:spPr>
          <a:xfrm>
            <a:off x="587486" y="4385233"/>
            <a:ext cx="7944954" cy="923980"/>
          </a:xfrm>
          <a:custGeom>
            <a:avLst/>
            <a:gdLst>
              <a:gd name="connsiteX0" fmla="*/ 0 w 7944954"/>
              <a:gd name="connsiteY0" fmla="*/ 92398 h 923980"/>
              <a:gd name="connsiteX1" fmla="*/ 92398 w 7944954"/>
              <a:gd name="connsiteY1" fmla="*/ 0 h 923980"/>
              <a:gd name="connsiteX2" fmla="*/ 7852556 w 7944954"/>
              <a:gd name="connsiteY2" fmla="*/ 0 h 923980"/>
              <a:gd name="connsiteX3" fmla="*/ 7944954 w 7944954"/>
              <a:gd name="connsiteY3" fmla="*/ 92398 h 923980"/>
              <a:gd name="connsiteX4" fmla="*/ 7944954 w 7944954"/>
              <a:gd name="connsiteY4" fmla="*/ 831582 h 923980"/>
              <a:gd name="connsiteX5" fmla="*/ 7852556 w 7944954"/>
              <a:gd name="connsiteY5" fmla="*/ 923980 h 923980"/>
              <a:gd name="connsiteX6" fmla="*/ 92398 w 7944954"/>
              <a:gd name="connsiteY6" fmla="*/ 923980 h 923980"/>
              <a:gd name="connsiteX7" fmla="*/ 0 w 7944954"/>
              <a:gd name="connsiteY7" fmla="*/ 831582 h 923980"/>
              <a:gd name="connsiteX8" fmla="*/ 0 w 7944954"/>
              <a:gd name="connsiteY8" fmla="*/ 92398 h 92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23980">
                <a:moveTo>
                  <a:pt x="0" y="92398"/>
                </a:moveTo>
                <a:cubicBezTo>
                  <a:pt x="0" y="41368"/>
                  <a:pt x="41368" y="0"/>
                  <a:pt x="92398" y="0"/>
                </a:cubicBezTo>
                <a:lnTo>
                  <a:pt x="7852556" y="0"/>
                </a:lnTo>
                <a:cubicBezTo>
                  <a:pt x="7903586" y="0"/>
                  <a:pt x="7944954" y="41368"/>
                  <a:pt x="7944954" y="92398"/>
                </a:cubicBezTo>
                <a:lnTo>
                  <a:pt x="7944954" y="831582"/>
                </a:lnTo>
                <a:cubicBezTo>
                  <a:pt x="7944954" y="882612"/>
                  <a:pt x="7903586" y="923980"/>
                  <a:pt x="7852556" y="923980"/>
                </a:cubicBezTo>
                <a:lnTo>
                  <a:pt x="92398" y="923980"/>
                </a:lnTo>
                <a:cubicBezTo>
                  <a:pt x="41368" y="923980"/>
                  <a:pt x="0" y="882612"/>
                  <a:pt x="0" y="831582"/>
                </a:cubicBezTo>
                <a:lnTo>
                  <a:pt x="0" y="9239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участника в списках распределения в данный ППЭ;</a:t>
            </a:r>
            <a:endParaRPr lang="ru-RU" sz="1800" kern="1200" dirty="0"/>
          </a:p>
        </p:txBody>
      </p:sp>
      <p:sp>
        <p:nvSpPr>
          <p:cNvPr id="25" name="Полилиния 24"/>
          <p:cNvSpPr/>
          <p:nvPr/>
        </p:nvSpPr>
        <p:spPr>
          <a:xfrm>
            <a:off x="587486" y="5462310"/>
            <a:ext cx="7944954" cy="915376"/>
          </a:xfrm>
          <a:custGeom>
            <a:avLst/>
            <a:gdLst>
              <a:gd name="connsiteX0" fmla="*/ 0 w 7944954"/>
              <a:gd name="connsiteY0" fmla="*/ 91538 h 915376"/>
              <a:gd name="connsiteX1" fmla="*/ 91538 w 7944954"/>
              <a:gd name="connsiteY1" fmla="*/ 0 h 915376"/>
              <a:gd name="connsiteX2" fmla="*/ 7853416 w 7944954"/>
              <a:gd name="connsiteY2" fmla="*/ 0 h 915376"/>
              <a:gd name="connsiteX3" fmla="*/ 7944954 w 7944954"/>
              <a:gd name="connsiteY3" fmla="*/ 91538 h 915376"/>
              <a:gd name="connsiteX4" fmla="*/ 7944954 w 7944954"/>
              <a:gd name="connsiteY4" fmla="*/ 823838 h 915376"/>
              <a:gd name="connsiteX5" fmla="*/ 7853416 w 7944954"/>
              <a:gd name="connsiteY5" fmla="*/ 915376 h 915376"/>
              <a:gd name="connsiteX6" fmla="*/ 91538 w 7944954"/>
              <a:gd name="connsiteY6" fmla="*/ 915376 h 915376"/>
              <a:gd name="connsiteX7" fmla="*/ 0 w 7944954"/>
              <a:gd name="connsiteY7" fmla="*/ 823838 h 915376"/>
              <a:gd name="connsiteX8" fmla="*/ 0 w 7944954"/>
              <a:gd name="connsiteY8" fmla="*/ 91538 h 91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15376">
                <a:moveTo>
                  <a:pt x="0" y="91538"/>
                </a:moveTo>
                <a:cubicBezTo>
                  <a:pt x="0" y="40983"/>
                  <a:pt x="40983" y="0"/>
                  <a:pt x="91538" y="0"/>
                </a:cubicBezTo>
                <a:lnTo>
                  <a:pt x="7853416" y="0"/>
                </a:lnTo>
                <a:cubicBezTo>
                  <a:pt x="7903971" y="0"/>
                  <a:pt x="7944954" y="40983"/>
                  <a:pt x="7944954" y="91538"/>
                </a:cubicBezTo>
                <a:lnTo>
                  <a:pt x="7944954" y="823838"/>
                </a:lnTo>
                <a:cubicBezTo>
                  <a:pt x="7944954" y="874393"/>
                  <a:pt x="7903971" y="915376"/>
                  <a:pt x="7853416" y="915376"/>
                </a:cubicBezTo>
                <a:lnTo>
                  <a:pt x="91538" y="915376"/>
                </a:lnTo>
                <a:cubicBezTo>
                  <a:pt x="40983" y="915376"/>
                  <a:pt x="0" y="874393"/>
                  <a:pt x="0" y="823838"/>
                </a:cubicBezTo>
                <a:lnTo>
                  <a:pt x="0" y="9153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 участников ОГЭ средств связи и иных запрещенных средств и материалов.</a:t>
            </a:r>
            <a:endParaRPr lang="ru-RU" sz="1800" kern="1200" dirty="0"/>
          </a:p>
        </p:txBody>
      </p:sp>
      <p:sp>
        <p:nvSpPr>
          <p:cNvPr id="26" name="Скругленный прямоугольник 25"/>
          <p:cNvSpPr/>
          <p:nvPr/>
        </p:nvSpPr>
        <p:spPr>
          <a:xfrm>
            <a:off x="587486" y="5462310"/>
            <a:ext cx="1599826" cy="91537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grpSp>
        <p:nvGrpSpPr>
          <p:cNvPr id="47" name="Группа 46"/>
          <p:cNvGrpSpPr/>
          <p:nvPr/>
        </p:nvGrpSpPr>
        <p:grpSpPr>
          <a:xfrm>
            <a:off x="893133" y="5489978"/>
            <a:ext cx="899862" cy="891350"/>
            <a:chOff x="899592" y="5521288"/>
            <a:chExt cx="899862" cy="891350"/>
          </a:xfrm>
        </p:grpSpPr>
        <p:pic>
          <p:nvPicPr>
            <p:cNvPr id="41" name="Picture 4" descr="C:\Users\косатюк_п\Documents\ГИА-11\Обучение специалистов ППЭ\moodle\для moodle\картинки\preview.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100000" l="0" r="100000">
                          <a14:foregroundMark x1="15839" y1="11813" x2="73286" y2="35989"/>
                          <a14:foregroundMark x1="89598" y1="59615" x2="46809" y2="84066"/>
                          <a14:foregroundMark x1="31618" y1="25862" x2="87500" y2="4741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06051" y="6032447"/>
              <a:ext cx="430898" cy="380191"/>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Знак запрета 41"/>
            <p:cNvSpPr/>
            <p:nvPr/>
          </p:nvSpPr>
          <p:spPr>
            <a:xfrm>
              <a:off x="899593" y="5940969"/>
              <a:ext cx="430898" cy="440359"/>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32" name="Группа 31"/>
            <p:cNvGrpSpPr/>
            <p:nvPr/>
          </p:nvGrpSpPr>
          <p:grpSpPr>
            <a:xfrm>
              <a:off x="899592" y="5521288"/>
              <a:ext cx="434366" cy="411446"/>
              <a:chOff x="7290237" y="4432859"/>
              <a:chExt cx="590243" cy="558783"/>
            </a:xfrm>
          </p:grpSpPr>
          <p:pic>
            <p:nvPicPr>
              <p:cNvPr id="39" name="Picture 6" descr="C:\Users\косатюк_п\Documents\ГИА-11\Обучение специалистов ППЭ\moodle\для moodle\картинки\camera-icon-hi.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Знак запрета 3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3" name="Группа 32"/>
            <p:cNvGrpSpPr/>
            <p:nvPr/>
          </p:nvGrpSpPr>
          <p:grpSpPr>
            <a:xfrm>
              <a:off x="1362891" y="5959026"/>
              <a:ext cx="414155" cy="422302"/>
              <a:chOff x="6437856" y="4426898"/>
              <a:chExt cx="590243" cy="553805"/>
            </a:xfrm>
          </p:grpSpPr>
          <p:pic>
            <p:nvPicPr>
              <p:cNvPr id="37" name="Picture 5" descr="C:\Users\косатюк_п\Documents\ГИА-11\Обучение специалистов ППЭ\moodle\для moodle\картинки\white-star-vector-4T9ER47ec.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Знак запрета 37"/>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4" name="Группа 33"/>
            <p:cNvGrpSpPr/>
            <p:nvPr/>
          </p:nvGrpSpPr>
          <p:grpSpPr>
            <a:xfrm>
              <a:off x="1362431" y="5528188"/>
              <a:ext cx="437023" cy="412781"/>
              <a:chOff x="7517301" y="5299589"/>
              <a:chExt cx="590243" cy="553805"/>
            </a:xfrm>
          </p:grpSpPr>
          <p:pic>
            <p:nvPicPr>
              <p:cNvPr id="3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9" cstate="print">
                <a:biLevel thresh="75000"/>
                <a:extLst>
                  <a:ext uri="{BEBA8EAE-BF5A-486C-A8C5-ECC9F3942E4B}">
                    <a14:imgProps xmlns:a14="http://schemas.microsoft.com/office/drawing/2010/main" xmlns="">
                      <a14:imgLayer r:embed="rId10">
                        <a14:imgEffect>
                          <a14:backgroundRemoval t="0" b="99349" l="0" r="100000">
                            <a14:foregroundMark x1="18000" y1="74593" x2="19500" y2="83713"/>
                            <a14:foregroundMark x1="17000" y1="85993" x2="17750" y2="66450"/>
                            <a14:foregroundMark x1="25500" y1="76873" x2="25500" y2="76873"/>
                            <a14:foregroundMark x1="22308" y1="84762" x2="85385" y2="65714"/>
                            <a14:foregroundMark x1="60000" y1="34286" x2="8462" y2="22857"/>
                            <a14:foregroundMark x1="60000" y1="26667" x2="83077" y2="1714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Знак запрета 35"/>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43" name="Скругленный прямоугольник 42"/>
          <p:cNvSpPr/>
          <p:nvPr/>
        </p:nvSpPr>
        <p:spPr>
          <a:xfrm>
            <a:off x="587487" y="4385233"/>
            <a:ext cx="1599825" cy="923980"/>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sp>
        <p:nvSpPr>
          <p:cNvPr id="45" name="Скругленный прямоугольник 44"/>
          <p:cNvSpPr/>
          <p:nvPr/>
        </p:nvSpPr>
        <p:spPr>
          <a:xfrm>
            <a:off x="587486" y="2422482"/>
            <a:ext cx="1599827" cy="82969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7" name="Picture 4" descr="http://www.tablux.ru/catalog/tabl-1-00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0094" y="2488008"/>
            <a:ext cx="745941" cy="619132"/>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Скругленный прямоугольник 43"/>
          <p:cNvSpPr/>
          <p:nvPr/>
        </p:nvSpPr>
        <p:spPr>
          <a:xfrm>
            <a:off x="587486" y="3329528"/>
            <a:ext cx="1599826" cy="902609"/>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8" name="Picture 6" descr="C:\Users\косатюк_п\Documents\ГИА-11\Обучение специалистов ППЭ\moodle\для moodle\картинки\passport.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35642" y="3394102"/>
            <a:ext cx="903515" cy="84463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ttp://activemam.com/wp-content/uploads/2013/05/ID-10043426_novy-j-razmer.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688" b="95625" l="10000" r="100000"/>
                    </a14:imgEffect>
                  </a14:imgLayer>
                </a14:imgProps>
              </a:ext>
              <a:ext uri="{28A0092B-C50C-407E-A947-70E740481C1C}">
                <a14:useLocalDpi xmlns:a14="http://schemas.microsoft.com/office/drawing/2010/main" xmlns="" val="0"/>
              </a:ext>
            </a:extLst>
          </a:blip>
          <a:srcRect/>
          <a:stretch>
            <a:fillRect/>
          </a:stretch>
        </p:blipFill>
        <p:spPr bwMode="auto">
          <a:xfrm>
            <a:off x="964351" y="4424175"/>
            <a:ext cx="846095" cy="846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55641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51520" y="2204864"/>
            <a:ext cx="4762871"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помогать участникам ОГЭ ориентироваться в помещениях ППЭ;</a:t>
            </a:r>
          </a:p>
        </p:txBody>
      </p:sp>
      <p:sp>
        <p:nvSpPr>
          <p:cNvPr id="6" name="Скругленный прямоугольник 5"/>
          <p:cNvSpPr/>
          <p:nvPr/>
        </p:nvSpPr>
        <p:spPr>
          <a:xfrm>
            <a:off x="251520" y="3058926"/>
            <a:ext cx="4762872" cy="802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указывать местонахождение нужной аудитории;</a:t>
            </a:r>
          </a:p>
        </p:txBody>
      </p:sp>
      <p:sp>
        <p:nvSpPr>
          <p:cNvPr id="8" name="Скругленный прямоугольник 7"/>
          <p:cNvSpPr/>
          <p:nvPr/>
        </p:nvSpPr>
        <p:spPr>
          <a:xfrm>
            <a:off x="251520" y="4005064"/>
            <a:ext cx="4762871" cy="136815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осуществлять контроль за перемещением по ППЭ лиц, имеющих право присутствовать в ППЭ в день проведения экзамена;</a:t>
            </a:r>
          </a:p>
        </p:txBody>
      </p:sp>
      <p:sp>
        <p:nvSpPr>
          <p:cNvPr id="9" name="Скругленный прямоугольник 8"/>
          <p:cNvSpPr/>
          <p:nvPr/>
        </p:nvSpPr>
        <p:spPr>
          <a:xfrm>
            <a:off x="251520" y="5517232"/>
            <a:ext cx="4762871" cy="72192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следить за соблюдением тишины и порядка в ППЭ;</a:t>
            </a:r>
          </a:p>
        </p:txBody>
      </p:sp>
      <p:sp>
        <p:nvSpPr>
          <p:cNvPr id="10" name="Скругленный прямоугольник 9"/>
          <p:cNvSpPr/>
          <p:nvPr/>
        </p:nvSpPr>
        <p:spPr>
          <a:xfrm>
            <a:off x="5148064" y="2204864"/>
            <a:ext cx="3744416" cy="1255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lvl="0" algn="ctr"/>
            <a:r>
              <a:rPr lang="ru-RU" sz="2000" dirty="0">
                <a:latin typeface="Cambria" panose="02040503050406030204" pitchFamily="18" charset="0"/>
              </a:rPr>
              <a:t>сопровождать участников ОГЭ при выходе из аудитории во время экзамена.</a:t>
            </a:r>
          </a:p>
        </p:txBody>
      </p:sp>
      <p:pic>
        <p:nvPicPr>
          <p:cNvPr id="6148" name="Picture 4" descr="http://bankir.ru/website/static/images/recepty_uspeha/04-0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5333256" y="3674887"/>
            <a:ext cx="3374032" cy="2564266"/>
          </a:xfrm>
          <a:prstGeom prst="rect">
            <a:avLst/>
          </a:prstGeom>
          <a:noFill/>
          <a:ln w="12700">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0053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41784" y="1592796"/>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41784" y="2182567"/>
            <a:ext cx="8640960" cy="105074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smtClean="0">
                <a:latin typeface="Cambria" panose="02040503050406030204" pitchFamily="18" charset="0"/>
              </a:rPr>
              <a:t>В </a:t>
            </a:r>
            <a:r>
              <a:rPr lang="ru-RU" sz="2000" dirty="0">
                <a:latin typeface="Cambria" panose="02040503050406030204" pitchFamily="18" charset="0"/>
              </a:rPr>
              <a:t>случае сопровождения участника ОГЭ к медицинскому работнику пригласить уполномоченного представителя ГЭК в медицинский кабинет;</a:t>
            </a:r>
          </a:p>
        </p:txBody>
      </p:sp>
      <p:pic>
        <p:nvPicPr>
          <p:cNvPr id="2050" name="Picture 2" descr="C:\Users\Тофан_О\Desktop\картинки для презентации\pathologies.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9915" b="91624" l="9402" r="89915">
                        <a14:foregroundMark x1="44615" y1="10769" x2="46496" y2="10427"/>
                        <a14:foregroundMark x1="81709" y1="14701" x2="82564" y2="17436"/>
                        <a14:foregroundMark x1="78462" y1="91624" x2="81368" y2="75897"/>
                        <a14:foregroundMark x1="9402" y1="64957" x2="11453" y2="65812"/>
                        <a14:foregroundMark x1="19145" y1="78632" x2="22393" y2="77778"/>
                        <a14:foregroundMark x1="31282" y1="88205" x2="33846" y2="85299"/>
                        <a14:foregroundMark x1="49402" y1="43077" x2="51966" y2="50256"/>
                        <a14:foregroundMark x1="53162" y1="73504" x2="54701" y2="62051"/>
                        <a14:foregroundMark x1="63590" y1="49060" x2="62051" y2="43590"/>
                        <a14:foregroundMark x1="62051" y1="41538" x2="62051" y2="41538"/>
                        <a14:foregroundMark x1="81026" y1="16239" x2="82222" y2="17607"/>
                      </a14:backgroundRemoval>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940152" y="3233309"/>
            <a:ext cx="2736304"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Скругленный прямоугольник 13"/>
          <p:cNvSpPr/>
          <p:nvPr/>
        </p:nvSpPr>
        <p:spPr>
          <a:xfrm>
            <a:off x="666190" y="3501008"/>
            <a:ext cx="3761794" cy="2736304"/>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smtClean="0">
                <a:latin typeface="Cambria" panose="02040503050406030204" pitchFamily="18" charset="0"/>
              </a:rPr>
              <a:t>В </a:t>
            </a:r>
            <a:r>
              <a:rPr lang="ru-RU" sz="2000" dirty="0">
                <a:latin typeface="Cambria" panose="02040503050406030204" pitchFamily="18" charset="0"/>
              </a:rPr>
              <a:t>случае выявления нарушений порядка проведения ОГЭ незамедлительно обратиться к уполномоченному представителю ГЭК (руководителю ППЭ). </a:t>
            </a:r>
          </a:p>
        </p:txBody>
      </p:sp>
      <p:pic>
        <p:nvPicPr>
          <p:cNvPr id="5122" name="Picture 2" descr="http://opt-545713.ssl.1c-bitrix-cdn.ru/upload/medialibrary/f4e/f4e78d400f3f4c0a1bacae3a62f62286.jpg?14597597365320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4364" b="90000" l="9912" r="89868">
                        <a14:backgroundMark x1="43612" y1="4182" x2="47577" y2="4727"/>
                      </a14:backgroundRemoval>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4427984" y="3717032"/>
            <a:ext cx="2199256"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88821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603142" y="188640"/>
            <a:ext cx="8229600" cy="1143000"/>
          </a:xfrm>
        </p:spPr>
        <p:txBody>
          <a:bodyPr/>
          <a:lstStyle/>
          <a:p>
            <a:pPr algn="r"/>
            <a:r>
              <a:rPr lang="ru-RU" b="1" dirty="0">
                <a:solidFill>
                  <a:srgbClr val="FF0000"/>
                </a:solidFill>
                <a:latin typeface="Cambria" panose="02040503050406030204" pitchFamily="18" charset="0"/>
              </a:rPr>
              <a:t>Содержание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65021704"/>
              </p:ext>
            </p:extLst>
          </p:nvPr>
        </p:nvGraphicFramePr>
        <p:xfrm>
          <a:off x="722214" y="1628800"/>
          <a:ext cx="7974930"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921300" y="1935982"/>
            <a:ext cx="488443" cy="5582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Группа 12"/>
          <p:cNvGrpSpPr/>
          <p:nvPr/>
        </p:nvGrpSpPr>
        <p:grpSpPr>
          <a:xfrm>
            <a:off x="0" y="2993017"/>
            <a:ext cx="1444429" cy="1976467"/>
            <a:chOff x="179512" y="2996952"/>
            <a:chExt cx="1152128" cy="1536171"/>
          </a:xfrm>
        </p:grpSpPr>
        <p:pic>
          <p:nvPicPr>
            <p:cNvPr id="14" name="Picture 2" descr="C:\Users\косатюк_п\Documents\ГИА-11\Обучение специалистов ППЭ\moodle\для moodle\картинки\3d-chelovechek-03.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3533" b="90000" l="5481" r="89985">
                          <a14:foregroundMark x1="38400" y1="7044" x2="20178" y2="35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2996952"/>
              <a:ext cx="1152128" cy="15361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косатюк_п\Documents\ГИА-11\Обучение специалистов ППЭ\moodle\для moodle\картинки\images (1).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1099010">
              <a:off x="286181" y="3082380"/>
              <a:ext cx="328029" cy="37489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388034" y="2869698"/>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570358" y="3761958"/>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388035" y="4683759"/>
            <a:ext cx="488443" cy="5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косатюк_п\Documents\ГИА-11\Обучение специалистов ППЭ\moodle\для moodle\картинки\images (1).jpg"/>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921299" y="5568547"/>
            <a:ext cx="488443" cy="558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0763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884235" y="2762672"/>
            <a:ext cx="7262237"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latin typeface="Cambria" panose="02040503050406030204" pitchFamily="18" charset="0"/>
              </a:rPr>
              <a:t>В день проведения экзамена организатор в аудитории ППЭ должен:</a:t>
            </a:r>
          </a:p>
        </p:txBody>
      </p:sp>
      <p:sp>
        <p:nvSpPr>
          <p:cNvPr id="19" name="Скругленный прямоугольник 18"/>
          <p:cNvSpPr/>
          <p:nvPr/>
        </p:nvSpPr>
        <p:spPr>
          <a:xfrm>
            <a:off x="884235" y="3259122"/>
            <a:ext cx="7262237" cy="5438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Прибыть в ППЭ не позднее </a:t>
            </a:r>
            <a:r>
              <a:rPr lang="ru-RU" b="1" dirty="0">
                <a:latin typeface="Cambria" panose="02040503050406030204" pitchFamily="18" charset="0"/>
              </a:rPr>
              <a:t>8.30</a:t>
            </a:r>
            <a:r>
              <a:rPr lang="ru-RU" dirty="0">
                <a:latin typeface="Cambria" panose="02040503050406030204" pitchFamily="18" charset="0"/>
              </a:rPr>
              <a:t> дня проведения экзамена и зарегистрироваться у руководителя ППЭ;</a:t>
            </a:r>
          </a:p>
        </p:txBody>
      </p:sp>
      <p:sp>
        <p:nvSpPr>
          <p:cNvPr id="20" name="Скругленный прямоугольник 19"/>
          <p:cNvSpPr/>
          <p:nvPr/>
        </p:nvSpPr>
        <p:spPr>
          <a:xfrm>
            <a:off x="871456" y="3940917"/>
            <a:ext cx="7275016" cy="1141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Получить у руководителя ППЭ информацию о назначении ответственных организаторов в аудитории и распределении по аудиториям ППЭ, а также о сроках ознакомления участников ОГЭ с результатами;</a:t>
            </a:r>
          </a:p>
        </p:txBody>
      </p:sp>
      <p:sp>
        <p:nvSpPr>
          <p:cNvPr id="21" name="Скругленный прямоугольник 20"/>
          <p:cNvSpPr/>
          <p:nvPr/>
        </p:nvSpPr>
        <p:spPr>
          <a:xfrm>
            <a:off x="1944545" y="5250699"/>
            <a:ext cx="5128838" cy="5533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Пройти инструктаж у руководителя ППЭ по процедуре проведения ОГЭ</a:t>
            </a:r>
          </a:p>
        </p:txBody>
      </p:sp>
      <p:pic>
        <p:nvPicPr>
          <p:cNvPr id="4098" name="Picture 2" descr="C:\Users\косатюк_п\Documents\ГИА-11\Обучение специалистов ППЭ\moodle\для moodle\картинки\ucheba.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0" b="100000" l="0" r="100000">
                        <a14:foregroundMark x1="68939" y1="29526" x2="72348" y2="15877"/>
                        <a14:foregroundMark x1="72348" y1="40390" x2="79167" y2="48189"/>
                        <a14:foregroundMark x1="79167" y1="49582" x2="76894" y2="56825"/>
                        <a14:foregroundMark x1="78409" y1="55989" x2="71212" y2="63510"/>
                        <a14:foregroundMark x1="72348" y1="82451" x2="84091" y2="7938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693160" y="4719715"/>
            <a:ext cx="1421254" cy="193269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косатюк_п\Documents\ГИА-11\Обучение специалистов ППЭ\moodle\для moodle\картинки\M_Student.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99300" l="10000" r="9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flipH="1">
            <a:off x="9127" y="4719715"/>
            <a:ext cx="1330078" cy="190011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Скругленный прямоугольник 13"/>
          <p:cNvSpPr/>
          <p:nvPr/>
        </p:nvSpPr>
        <p:spPr>
          <a:xfrm>
            <a:off x="626922" y="1558036"/>
            <a:ext cx="7776865" cy="10817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Организаторы должны знать:</a:t>
            </a:r>
          </a:p>
          <a:p>
            <a:pPr marL="285750" indent="-285750" algn="ctr">
              <a:buFontTx/>
              <a:buChar char="-"/>
            </a:pPr>
            <a:r>
              <a:rPr lang="ru-RU" sz="1600" dirty="0">
                <a:latin typeface="Cambria" panose="02040503050406030204" pitchFamily="18" charset="0"/>
              </a:rPr>
              <a:t>нормативные правовые документы, регламентирующие проведение ОГЭ;</a:t>
            </a:r>
          </a:p>
          <a:p>
            <a:pPr marL="285750" indent="-285750" algn="ctr">
              <a:buFontTx/>
              <a:buChar char="-"/>
            </a:pPr>
            <a:r>
              <a:rPr lang="ru-RU" sz="1600" dirty="0">
                <a:latin typeface="Cambria" panose="02040503050406030204" pitchFamily="18" charset="0"/>
              </a:rPr>
              <a:t>инструкции, определяющие порядок работы организатора в аудитории;</a:t>
            </a:r>
          </a:p>
          <a:p>
            <a:pPr marL="285750" indent="-285750" algn="ctr">
              <a:buFontTx/>
              <a:buChar char="-"/>
            </a:pPr>
            <a:r>
              <a:rPr lang="ru-RU" sz="1600" dirty="0">
                <a:latin typeface="Cambria" panose="02040503050406030204" pitchFamily="18" charset="0"/>
              </a:rPr>
              <a:t>правила заполнения бланков ответов участников экзамена.</a:t>
            </a:r>
          </a:p>
        </p:txBody>
      </p:sp>
    </p:spTree>
    <p:extLst>
      <p:ext uri="{BB962C8B-B14F-4D97-AF65-F5344CB8AC3E}">
        <p14:creationId xmlns:p14="http://schemas.microsoft.com/office/powerpoint/2010/main" xmlns="" val="4099995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6" name="Скругленный прямоугольник 5"/>
          <p:cNvSpPr/>
          <p:nvPr/>
        </p:nvSpPr>
        <p:spPr>
          <a:xfrm>
            <a:off x="467544" y="1585713"/>
            <a:ext cx="8424936" cy="619151"/>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p>
        </p:txBody>
      </p:sp>
      <p:sp>
        <p:nvSpPr>
          <p:cNvPr id="4" name="Скругленный прямоугольник 3"/>
          <p:cNvSpPr/>
          <p:nvPr/>
        </p:nvSpPr>
        <p:spPr>
          <a:xfrm>
            <a:off x="4283968" y="4187818"/>
            <a:ext cx="4299792" cy="223224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smtClean="0">
                <a:latin typeface="Cambria" panose="02040503050406030204" pitchFamily="18" charset="0"/>
              </a:rPr>
              <a:t>Выполнять </a:t>
            </a:r>
            <a:r>
              <a:rPr lang="ru-RU" sz="2000" dirty="0">
                <a:latin typeface="Cambria" panose="02040503050406030204" pitchFamily="18" charset="0"/>
              </a:rPr>
              <a:t>все указания руководителя ППЭ и уполномоченного представителя ГЭК, оказывая содействие в решении </a:t>
            </a:r>
            <a:r>
              <a:rPr lang="ru-RU" sz="2000" dirty="0" smtClean="0">
                <a:latin typeface="Cambria" panose="02040503050406030204" pitchFamily="18" charset="0"/>
              </a:rPr>
              <a:t>нештатных ситуаций.</a:t>
            </a:r>
            <a:endParaRPr lang="ru-RU" sz="2000" dirty="0">
              <a:latin typeface="Cambria" panose="02040503050406030204" pitchFamily="18" charset="0"/>
            </a:endParaRPr>
          </a:p>
        </p:txBody>
      </p:sp>
      <p:sp>
        <p:nvSpPr>
          <p:cNvPr id="5" name="Скругленный прямоугольник 4"/>
          <p:cNvSpPr/>
          <p:nvPr/>
        </p:nvSpPr>
        <p:spPr>
          <a:xfrm>
            <a:off x="611560" y="2564903"/>
            <a:ext cx="4299792" cy="1398321"/>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smtClean="0">
                <a:latin typeface="Cambria" panose="02040503050406030204" pitchFamily="18" charset="0"/>
              </a:rPr>
              <a:t>Контролировать </a:t>
            </a:r>
            <a:r>
              <a:rPr lang="ru-RU" sz="2000" dirty="0">
                <a:latin typeface="Cambria" panose="02040503050406030204" pitchFamily="18" charset="0"/>
              </a:rPr>
              <a:t>организованный выход из ППЭ участников ОГЭ, завершивших экзамен;</a:t>
            </a:r>
          </a:p>
        </p:txBody>
      </p:sp>
      <p:pic>
        <p:nvPicPr>
          <p:cNvPr id="8" name="Picture 4" descr="http://bankir.ru/website/static/images/recepty_uspeha/04-0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09757" y="2447827"/>
            <a:ext cx="1993944" cy="1515398"/>
          </a:xfrm>
          <a:prstGeom prst="rect">
            <a:avLst/>
          </a:prstGeom>
          <a:noFill/>
          <a:ln w="12700">
            <a:solidFill>
              <a:schemeClr val="accent1"/>
            </a:solidFill>
          </a:ln>
          <a:extLst>
            <a:ext uri="{909E8E84-426E-40DD-AFC4-6F175D3DCCD1}">
              <a14:hiddenFill xmlns:a14="http://schemas.microsoft.com/office/drawing/2010/main" xmlns="">
                <a:solidFill>
                  <a:srgbClr val="FFFFFF"/>
                </a:solidFill>
              </a14:hiddenFill>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1640" y="4448620"/>
            <a:ext cx="1944216" cy="1632181"/>
          </a:xfrm>
          <a:prstGeom prst="rect">
            <a:avLst/>
          </a:prstGeom>
          <a:noFill/>
          <a:ln w="12700">
            <a:solidFill>
              <a:schemeClr val="accent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8041938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5" name="Скругленный прямоугольник 4"/>
          <p:cNvSpPr/>
          <p:nvPr/>
        </p:nvSpPr>
        <p:spPr>
          <a:xfrm>
            <a:off x="467544" y="2348880"/>
            <a:ext cx="4032448" cy="32403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После завершения экзамена организаторы вне аудитории покидают ППЭ по разрешению руководителя ППЭ.</a:t>
            </a:r>
          </a:p>
        </p:txBody>
      </p:sp>
      <p:sp>
        <p:nvSpPr>
          <p:cNvPr id="10" name="Скругленный прямоугольник 9"/>
          <p:cNvSpPr/>
          <p:nvPr/>
        </p:nvSpPr>
        <p:spPr>
          <a:xfrm>
            <a:off x="4680012" y="1844824"/>
            <a:ext cx="4032448" cy="450077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endParaRPr lang="ru-RU" sz="2000" dirty="0">
              <a:latin typeface="Cambria" panose="02040503050406030204" pitchFamily="18" charset="0"/>
            </a:endParaRPr>
          </a:p>
        </p:txBody>
      </p:sp>
      <p:pic>
        <p:nvPicPr>
          <p:cNvPr id="9"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flipH="1">
            <a:off x="4896035" y="1845709"/>
            <a:ext cx="3600401" cy="4710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7027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4" name="Скругленный прямоугольник 3"/>
          <p:cNvSpPr/>
          <p:nvPr/>
        </p:nvSpPr>
        <p:spPr>
          <a:xfrm>
            <a:off x="375580" y="1556792"/>
            <a:ext cx="825330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 день проведения экзамена организатор в аудитории ППЭ должен:</a:t>
            </a:r>
          </a:p>
        </p:txBody>
      </p:sp>
      <p:sp>
        <p:nvSpPr>
          <p:cNvPr id="11" name="Скругленный прямоугольник 10"/>
          <p:cNvSpPr/>
          <p:nvPr/>
        </p:nvSpPr>
        <p:spPr>
          <a:xfrm>
            <a:off x="213385" y="2033201"/>
            <a:ext cx="6930345" cy="20272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Tx/>
              <a:buChar char="-"/>
            </a:pPr>
            <a:endParaRPr lang="ru-RU" dirty="0">
              <a:latin typeface="Cambria" panose="02040503050406030204" pitchFamily="18" charset="0"/>
            </a:endParaRPr>
          </a:p>
          <a:p>
            <a:pPr algn="ctr"/>
            <a:r>
              <a:rPr lang="ru-RU" sz="1700" dirty="0">
                <a:latin typeface="Cambria" panose="02040503050406030204" pitchFamily="18" charset="0"/>
              </a:rPr>
              <a:t>Получить у руководителя ППЭ: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Краткую инструкцию для участников ОГЭ;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Ножницы для вскрытия пакета ЭМ;</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Список участников ОГЭ в аудитории;</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Черновики (за исключением ОГЭ по иностранным языкам, раздел «Говорение</a:t>
            </a:r>
            <a:r>
              <a:rPr lang="ru-RU" sz="1700" dirty="0" smtClean="0">
                <a:latin typeface="Cambria" panose="02040503050406030204" pitchFamily="18" charset="0"/>
              </a:rPr>
              <a:t>);</a:t>
            </a:r>
          </a:p>
          <a:p>
            <a:pPr marL="285750" indent="-285750">
              <a:buClr>
                <a:srgbClr val="00B050"/>
              </a:buClr>
              <a:buFont typeface="Wingdings" panose="05000000000000000000" pitchFamily="2" charset="2"/>
              <a:buChar char="ü"/>
            </a:pPr>
            <a:r>
              <a:rPr lang="ru-RU" sz="1700" dirty="0" smtClean="0">
                <a:latin typeface="Cambria" panose="02040503050406030204" pitchFamily="18" charset="0"/>
              </a:rPr>
              <a:t>Пакеты </a:t>
            </a:r>
            <a:r>
              <a:rPr lang="ru-RU" sz="1700" dirty="0">
                <a:latin typeface="Cambria" panose="02040503050406030204" pitchFamily="18" charset="0"/>
              </a:rPr>
              <a:t>(конверты) для упаковки ЭМ после </a:t>
            </a:r>
            <a:r>
              <a:rPr lang="ru-RU" sz="1700" dirty="0" smtClean="0">
                <a:latin typeface="Cambria" panose="02040503050406030204" pitchFamily="18" charset="0"/>
              </a:rPr>
              <a:t>окончания  экзамена</a:t>
            </a:r>
          </a:p>
          <a:p>
            <a:pPr marL="285750" indent="-285750">
              <a:buFontTx/>
              <a:buChar char="-"/>
            </a:pPr>
            <a:endParaRPr lang="ru-RU" dirty="0">
              <a:latin typeface="Cambria" panose="02040503050406030204" pitchFamily="18" charset="0"/>
            </a:endParaRPr>
          </a:p>
        </p:txBody>
      </p:sp>
      <p:sp>
        <p:nvSpPr>
          <p:cNvPr id="14" name="Скругленный прямоугольник 13"/>
          <p:cNvSpPr/>
          <p:nvPr/>
        </p:nvSpPr>
        <p:spPr>
          <a:xfrm>
            <a:off x="240343" y="5219607"/>
            <a:ext cx="8619458" cy="82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a:solidFill>
                  <a:schemeClr val="tx1"/>
                </a:solidFill>
                <a:latin typeface="Cambria" panose="02040503050406030204" pitchFamily="18" charset="0"/>
              </a:rPr>
              <a:t>Раздать на рабочие места участников экзамена черновики (не менее 2 листов каждому участнику), за исключением ОГЭ по иностранным языкам, раздел «Говорение»</a:t>
            </a:r>
          </a:p>
        </p:txBody>
      </p:sp>
      <p:sp>
        <p:nvSpPr>
          <p:cNvPr id="10" name="Прямоугольник с двумя скругленными противолежащими углами 9"/>
          <p:cNvSpPr/>
          <p:nvPr/>
        </p:nvSpPr>
        <p:spPr>
          <a:xfrm>
            <a:off x="221702" y="4149080"/>
            <a:ext cx="8619458" cy="102897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700" dirty="0">
                <a:solidFill>
                  <a:schemeClr val="tx1"/>
                </a:solidFill>
                <a:latin typeface="Cambria" panose="02040503050406030204" pitchFamily="18" charset="0"/>
              </a:rPr>
              <a:t>Не позднее </a:t>
            </a:r>
            <a:r>
              <a:rPr lang="ru-RU" sz="1700" dirty="0" smtClean="0">
                <a:solidFill>
                  <a:schemeClr val="tx1"/>
                </a:solidFill>
                <a:latin typeface="Cambria" panose="02040503050406030204" pitchFamily="18" charset="0"/>
              </a:rPr>
              <a:t>9.00 </a:t>
            </a:r>
            <a:r>
              <a:rPr lang="ru-RU" sz="1700" dirty="0">
                <a:solidFill>
                  <a:schemeClr val="tx1"/>
                </a:solidFill>
                <a:latin typeface="Cambria" panose="02040503050406030204" pitchFamily="18" charset="0"/>
              </a:rPr>
              <a:t>дня проведения экзамена пройти в свою аудиторию, проверить ее готовность к экзамену, вывесить у входа в аудиторию один экземпляр списка участников ОГЭ и приступить к выполнению обязанностей организатора в аудитории;</a:t>
            </a:r>
          </a:p>
        </p:txBody>
      </p:sp>
      <p:sp>
        <p:nvSpPr>
          <p:cNvPr id="17" name="Скругленный прямоугольник 16"/>
          <p:cNvSpPr/>
          <p:nvPr/>
        </p:nvSpPr>
        <p:spPr>
          <a:xfrm>
            <a:off x="213385" y="6115401"/>
            <a:ext cx="8619458"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a:latin typeface="Cambria" panose="02040503050406030204" pitchFamily="18" charset="0"/>
              </a:rPr>
              <a:t>Подготовить на доске необходимую информацию для заполнения регистрационных полей в бланках ответов.</a:t>
            </a:r>
          </a:p>
        </p:txBody>
      </p:sp>
      <p:grpSp>
        <p:nvGrpSpPr>
          <p:cNvPr id="2" name="Группа 1"/>
          <p:cNvGrpSpPr/>
          <p:nvPr/>
        </p:nvGrpSpPr>
        <p:grpSpPr>
          <a:xfrm>
            <a:off x="6960857" y="2073525"/>
            <a:ext cx="2029440" cy="1727280"/>
            <a:chOff x="6983373" y="2060848"/>
            <a:chExt cx="2029440" cy="1727280"/>
          </a:xfrm>
        </p:grpSpPr>
        <p:pic>
          <p:nvPicPr>
            <p:cNvPr id="1032" name="Picture 8" descr="http://st.depositphotos.com/1000765/1404/i/450/depositphotos_14048885-3d-small---parcel-delivery.jp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4700" b="89556" l="56889" r="90000"/>
                      </a14:imgEffect>
                    </a14:imgLayer>
                  </a14:imgProps>
                </a:ext>
                <a:ext uri="{28A0092B-C50C-407E-A947-70E740481C1C}">
                  <a14:useLocalDpi xmlns:a14="http://schemas.microsoft.com/office/drawing/2010/main" xmlns="" val="0"/>
                </a:ext>
              </a:extLst>
            </a:blip>
            <a:srcRect/>
            <a:stretch>
              <a:fillRect/>
            </a:stretch>
          </p:blipFill>
          <p:spPr bwMode="auto">
            <a:xfrm flipH="1">
              <a:off x="6983373" y="2060848"/>
              <a:ext cx="2029440" cy="17272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m3-tub-ru.yandex.net/i?id=67ebd5ace6cad195fe12f1a6db1cbbbc-l&amp;n=13"/>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2381" b="99286" l="3500" r="98125">
                          <a14:foregroundMark x1="5500" y1="94048" x2="51625" y2="59524"/>
                          <a14:foregroundMark x1="5250" y1="96190" x2="13375" y2="90714"/>
                        </a14:backgroundRemoval>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rot="18350808">
              <a:off x="7282487" y="2845322"/>
              <a:ext cx="719425" cy="37769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http://rus-patent.net/wp-content/uploads/2015/09/license.pn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2747" b="100000" l="37532" r="90000">
                        <a14:backgroundMark x1="50708" y1="74077" x2="58283" y2="92160"/>
                        <a14:backgroundMark x1="59893" y1="70329" x2="68262" y2="91102"/>
                        <a14:backgroundMark x1="43112" y1="83119" x2="67468" y2="83662"/>
                        <a14:backgroundMark x1="44721" y1="73019" x2="37532" y2="93247"/>
                        <a14:backgroundMark x1="65880" y1="73019" x2="63476" y2="81001"/>
                        <a14:backgroundMark x1="67468" y1="87926" x2="81459" y2="92160"/>
                        <a14:backgroundMark x1="87446" y1="76738" x2="89828" y2="85236"/>
                        <a14:backgroundMark x1="81052" y1="91102" x2="81052" y2="91102"/>
                        <a14:backgroundMark x1="78262" y1="90587" x2="88627" y2="8578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807154" y="2048171"/>
            <a:ext cx="2336845" cy="175263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xmlns="" val="75636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4" name="Скругленный прямоугольник 3"/>
          <p:cNvSpPr/>
          <p:nvPr/>
        </p:nvSpPr>
        <p:spPr>
          <a:xfrm>
            <a:off x="1490614" y="1850485"/>
            <a:ext cx="6196823" cy="42428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Во время проведения экзамена в ППЭ организатору </a:t>
            </a:r>
            <a:r>
              <a:rPr lang="ru-RU" b="1" dirty="0">
                <a:latin typeface="Cambria" panose="02040503050406030204" pitchFamily="18" charset="0"/>
              </a:rPr>
              <a:t>запрещается:</a:t>
            </a:r>
            <a:endParaRPr lang="ru-RU" dirty="0">
              <a:latin typeface="Cambria" panose="02040503050406030204" pitchFamily="18" charset="0"/>
            </a:endParaRPr>
          </a:p>
          <a:p>
            <a:pPr algn="ctr"/>
            <a:r>
              <a:rPr lang="ru-RU" dirty="0">
                <a:latin typeface="Cambria" panose="02040503050406030204" pitchFamily="18" charset="0"/>
              </a:rPr>
              <a:t>- иметь при себе средства связи;</a:t>
            </a:r>
          </a:p>
          <a:p>
            <a:pPr algn="ctr"/>
            <a:r>
              <a:rPr lang="ru-RU" dirty="0">
                <a:latin typeface="Cambria" panose="02040503050406030204" pitchFamily="18" charset="0"/>
              </a:rPr>
              <a:t>-оказывать содействие участникам ГИА,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pPr algn="ctr"/>
            <a:r>
              <a:rPr lang="ru-RU" dirty="0">
                <a:latin typeface="Cambria" panose="02040503050406030204" pitchFamily="18" charset="0"/>
              </a:rPr>
              <a:t>-выносить из аудиторий и ППЭ ЭМ на бумажном или электронном носителях, фотографировать, переписывать в черновики задания КИМ </a:t>
            </a:r>
          </a:p>
        </p:txBody>
      </p:sp>
      <p:grpSp>
        <p:nvGrpSpPr>
          <p:cNvPr id="2" name="Группа 1"/>
          <p:cNvGrpSpPr/>
          <p:nvPr/>
        </p:nvGrpSpPr>
        <p:grpSpPr>
          <a:xfrm>
            <a:off x="81253" y="2382406"/>
            <a:ext cx="9141693" cy="2835363"/>
            <a:chOff x="63348" y="1981175"/>
            <a:chExt cx="9141693" cy="2835363"/>
          </a:xfrm>
        </p:grpSpPr>
        <p:pic>
          <p:nvPicPr>
            <p:cNvPr id="1026" name="Picture 2" descr="Картинки по запросу запрет фото видеосъемки"/>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4943" b="93916" l="10000" r="90000">
                          <a14:foregroundMark x1="48571" y1="5703" x2="52286" y2="4943"/>
                          <a14:foregroundMark x1="44857" y1="93916" x2="52000" y2="93916"/>
                          <a14:foregroundMark x1="63714" y1="39544" x2="69143" y2="48289"/>
                          <a14:foregroundMark x1="30571" y1="56274" x2="35429" y2="58555"/>
                          <a14:foregroundMark x1="47429" y1="37643" x2="54000" y2="3536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520330" y="2227276"/>
              <a:ext cx="1684711" cy="1265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Похожее изображение"/>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10000" b="90000" l="10000" r="90000">
                          <a14:foregroundMark x1="28125" y1="26667" x2="73750" y2="70417"/>
                          <a14:foregroundMark x1="32083" y1="42917" x2="71250" y2="57917"/>
                          <a14:foregroundMark x1="71250" y1="57917" x2="71458" y2="59375"/>
                          <a14:foregroundMark x1="49792" y1="33750" x2="53125" y2="34583"/>
                          <a14:foregroundMark x1="63750" y1="35833" x2="68542" y2="36250"/>
                          <a14:foregroundMark x1="48542" y1="35208" x2="52292" y2="35000"/>
                          <a14:foregroundMark x1="42083" y1="47292" x2="50833" y2="58125"/>
                          <a14:foregroundMark x1="31667" y1="61458" x2="45208" y2="63542"/>
                          <a14:foregroundMark x1="45208" y1="63542" x2="67292" y2="62917"/>
                          <a14:foregroundMark x1="67292" y1="62917" x2="71458" y2="61250"/>
                          <a14:foregroundMark x1="38750" y1="55833" x2="56250" y2="54792"/>
                          <a14:foregroundMark x1="51875" y1="41875" x2="61042" y2="47292"/>
                          <a14:foregroundMark x1="52292" y1="45208" x2="58750" y2="51250"/>
                          <a14:foregroundMark x1="60000" y1="41667" x2="64375" y2="52708"/>
                          <a14:foregroundMark x1="31042" y1="51458" x2="60000" y2="49375"/>
                          <a14:foregroundMark x1="60000" y1="49375" x2="65417" y2="47500"/>
                          <a14:foregroundMark x1="66042" y1="44583" x2="33958" y2="58958"/>
                          <a14:foregroundMark x1="37292" y1="61458" x2="63333" y2="55833"/>
                          <a14:foregroundMark x1="42708" y1="64167" x2="64167" y2="61250"/>
                          <a14:foregroundMark x1="50452" y1="64945" x2="58750" y2="62917"/>
                          <a14:foregroundMark x1="48333" y1="60833" x2="57500" y2="58333"/>
                          <a14:foregroundMark x1="47708" y1="37083" x2="57500" y2="41875"/>
                          <a14:foregroundMark x1="57500" y1="41875" x2="58125" y2="41875"/>
                          <a14:foregroundMark x1="51458" y1="39583" x2="58125" y2="40417"/>
                          <a14:foregroundMark x1="45417" y1="63958" x2="56667" y2="63542"/>
                          <a14:foregroundMark x1="56667" y1="63542" x2="59583" y2="61667"/>
                          <a14:foregroundMark x1="43410" y1="65208" x2="42917" y2="65208"/>
                          <a14:foregroundMark x1="55417" y1="65208" x2="50285" y2="65208"/>
                          <a14:foregroundMark x1="52083" y1="65208" x2="58958" y2="63333"/>
                          <a14:foregroundMark x1="57500" y1="64167" x2="60000" y2="64792"/>
                          <a14:foregroundMark x1="43423" y1="65187" x2="41875" y2="65208"/>
                          <a14:foregroundMark x1="57083" y1="65000" x2="50359" y2="65092"/>
                          <a14:foregroundMark x1="50153" y1="65415" x2="55417" y2="65208"/>
                          <a14:foregroundMark x1="55417" y1="65208" x2="58125" y2="65208"/>
                          <a14:foregroundMark x1="58958" y1="65625" x2="49649" y2="66207"/>
                          <a14:foregroundMark x1="45208" y1="64167" x2="47500" y2="64167"/>
                          <a14:foregroundMark x1="46667" y1="65833" x2="46250" y2="65833"/>
                          <a14:foregroundMark x1="48125" y1="66042" x2="48125" y2="66042"/>
                          <a14:foregroundMark x1="64375" y1="35625" x2="68750" y2="35625"/>
                          <a14:backgroundMark x1="47596" y1="67292" x2="48958" y2="67292"/>
                          <a14:backgroundMark x1="42083" y1="67292" x2="47179" y2="67292"/>
                          <a14:backgroundMark x1="42708" y1="67083" x2="40417" y2="6708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3348" y="1981175"/>
              <a:ext cx="1523216" cy="15232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Картинки по запросу instruction icon"/>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10000" b="90000" l="10000" r="90000">
                          <a14:foregroundMark x1="32750" y1="37250" x2="30625" y2="51125"/>
                          <a14:foregroundMark x1="30625" y1="51125" x2="33375" y2="57875"/>
                          <a14:foregroundMark x1="33375" y1="57875" x2="51000" y2="62375"/>
                          <a14:foregroundMark x1="28000" y1="41375" x2="28250" y2="61250"/>
                          <a14:foregroundMark x1="30250" y1="59875" x2="33250" y2="57500"/>
                          <a14:foregroundMark x1="30500" y1="56875" x2="31750" y2="39500"/>
                          <a14:foregroundMark x1="30250" y1="50375" x2="31250" y2="43125"/>
                          <a14:foregroundMark x1="31250" y1="43125" x2="30500" y2="41375"/>
                          <a14:foregroundMark x1="30375" y1="39875" x2="30000" y2="38250"/>
                          <a14:foregroundMark x1="30375" y1="40375" x2="29625" y2="38125"/>
                          <a14:foregroundMark x1="32625" y1="38625" x2="39875" y2="53750"/>
                          <a14:foregroundMark x1="39875" y1="53750" x2="49500" y2="61375"/>
                          <a14:foregroundMark x1="29375" y1="62000" x2="55375" y2="43625"/>
                          <a14:foregroundMark x1="55375" y1="43625" x2="67625" y2="37500"/>
                          <a14:foregroundMark x1="34000" y1="37625" x2="34125" y2="54250"/>
                          <a14:foregroundMark x1="30875" y1="43625" x2="66750" y2="47875"/>
                          <a14:foregroundMark x1="37250" y1="45875" x2="44875" y2="44000"/>
                          <a14:foregroundMark x1="71375" y1="62250" x2="62000" y2="49625"/>
                          <a14:foregroundMark x1="62000" y1="49625" x2="51875" y2="41750"/>
                          <a14:foregroundMark x1="57750" y1="54000" x2="64500" y2="50125"/>
                          <a14:foregroundMark x1="50375" y1="62000" x2="56625" y2="60000"/>
                          <a14:foregroundMark x1="61500" y1="58500" x2="67125" y2="58250"/>
                          <a14:foregroundMark x1="69125" y1="59000" x2="70375" y2="38625"/>
                          <a14:foregroundMark x1="64375" y1="39125" x2="67500" y2="40000"/>
                          <a14:foregroundMark x1="67000" y1="40125" x2="66750" y2="49125"/>
                          <a14:foregroundMark x1="62500" y1="39375" x2="52250" y2="40750"/>
                          <a14:foregroundMark x1="52375" y1="54875" x2="53625" y2="58500"/>
                          <a14:foregroundMark x1="47625" y1="43625" x2="43000" y2="40000"/>
                          <a14:foregroundMark x1="69500" y1="38125" x2="70000" y2="40875"/>
                        </a14:backgroundRemoval>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104407" y="3334381"/>
              <a:ext cx="1482157" cy="148215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Картинки по запросу запрет телефона"/>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3385" b="93099" l="4297" r="94271">
                          <a14:foregroundMark x1="35417" y1="21354" x2="54167" y2="70052"/>
                          <a14:foregroundMark x1="54167" y1="70052" x2="63542" y2="80990"/>
                          <a14:foregroundMark x1="63542" y1="80990" x2="64974" y2="78906"/>
                          <a14:foregroundMark x1="21224" y1="77083" x2="27734" y2="69792"/>
                          <a14:foregroundMark x1="27734" y1="69792" x2="47396" y2="56771"/>
                          <a14:foregroundMark x1="47396" y1="56771" x2="80990" y2="20703"/>
                          <a14:foregroundMark x1="62630" y1="9766" x2="54688" y2="6510"/>
                          <a14:foregroundMark x1="54688" y1="6510" x2="39063" y2="6771"/>
                          <a14:foregroundMark x1="39063" y1="6771" x2="25130" y2="11068"/>
                          <a14:foregroundMark x1="25130" y1="11068" x2="24410" y2="11553"/>
                          <a14:foregroundMark x1="16238" y1="18765" x2="10286" y2="26823"/>
                          <a14:foregroundMark x1="10286" y1="26823" x2="5469" y2="40625"/>
                          <a14:foregroundMark x1="5469" y1="40625" x2="5599" y2="55599"/>
                          <a14:foregroundMark x1="5599" y1="55599" x2="7682" y2="62240"/>
                          <a14:foregroundMark x1="7682" y1="62240" x2="8854" y2="63932"/>
                          <a14:foregroundMark x1="7161" y1="56510" x2="9635" y2="35026"/>
                          <a14:foregroundMark x1="9635" y1="35026" x2="13021" y2="27214"/>
                          <a14:foregroundMark x1="13021" y1="27214" x2="23698" y2="17448"/>
                          <a14:foregroundMark x1="23698" y1="17448" x2="36719" y2="9896"/>
                          <a14:foregroundMark x1="36719" y1="9896" x2="52214" y2="7422"/>
                          <a14:foregroundMark x1="52214" y1="7422" x2="65495" y2="10417"/>
                          <a14:foregroundMark x1="65104" y1="7161" x2="53450" y2="4330"/>
                          <a14:foregroundMark x1="4297" y1="54688" x2="4297" y2="44922"/>
                          <a14:foregroundMark x1="7031" y1="50911" x2="13021" y2="71615"/>
                          <a14:foregroundMark x1="13021" y1="71615" x2="22526" y2="85417"/>
                          <a14:foregroundMark x1="50130" y1="92839" x2="77344" y2="85026"/>
                          <a14:foregroundMark x1="77344" y1="85026" x2="83984" y2="79427"/>
                          <a14:foregroundMark x1="83984" y1="79427" x2="94531" y2="50260"/>
                          <a14:foregroundMark x1="94531" y1="50260" x2="94401" y2="43229"/>
                          <a14:foregroundMark x1="94401" y1="43229" x2="88411" y2="28255"/>
                          <a14:foregroundMark x1="88411" y1="28255" x2="73698" y2="11849"/>
                          <a14:foregroundMark x1="73698" y1="11849" x2="62109" y2="9375"/>
                          <a14:foregroundMark x1="39453" y1="93620" x2="47005" y2="92448"/>
                          <a14:foregroundMark x1="47005" y1="92448" x2="59115" y2="93099"/>
                          <a14:foregroundMark x1="48177" y1="74609" x2="51953" y2="77865"/>
                          <a14:foregroundMark x1="52541" y1="4497" x2="53516" y2="4688"/>
                          <a14:foregroundMark x1="43750" y1="4688" x2="44922" y2="4475"/>
                          <a14:foregroundMark x1="52584" y1="3728" x2="52995" y2="3776"/>
                          <a14:backgroundMark x1="13672" y1="17448" x2="24349" y2="10156"/>
                          <a14:backgroundMark x1="16927" y1="17188" x2="20052" y2="14453"/>
                          <a14:backgroundMark x1="24349" y1="11458" x2="22917" y2="11458"/>
                          <a14:backgroundMark x1="45964" y1="2995" x2="50653" y2="3702"/>
                          <a14:backgroundMark x1="50391" y1="2474" x2="52865" y2="3385"/>
                          <a14:backgroundMark x1="52734" y1="3776" x2="52734" y2="3776"/>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7745963" y="3482209"/>
              <a:ext cx="1233447" cy="1233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xmlns="" val="44046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Урюпина\Desktop\Рисунок1.p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4" name="Объект 3"/>
          <p:cNvSpPr>
            <a:spLocks noGrp="1"/>
          </p:cNvSpPr>
          <p:nvPr>
            <p:ph idx="1"/>
          </p:nvPr>
        </p:nvSpPr>
        <p:spPr>
          <a:xfrm>
            <a:off x="453743" y="1628800"/>
            <a:ext cx="8229600" cy="648072"/>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normAutofit fontScale="92500" lnSpcReduction="20000"/>
          </a:bodyPr>
          <a:lstStyle/>
          <a:p>
            <a:pPr marL="0" indent="0" algn="ctr">
              <a:buNone/>
            </a:pPr>
            <a:r>
              <a:rPr lang="ru-RU" sz="2000" b="1" dirty="0">
                <a:solidFill>
                  <a:schemeClr val="tx1"/>
                </a:solidFill>
                <a:latin typeface="Cambria" panose="02040503050406030204" pitchFamily="18" charset="0"/>
              </a:rPr>
              <a:t>Ответственный организатор при входе участников экзамена в аудиторию должен:</a:t>
            </a:r>
          </a:p>
        </p:txBody>
      </p:sp>
      <p:sp>
        <p:nvSpPr>
          <p:cNvPr id="5" name="Скругленный прямоугольник 4"/>
          <p:cNvSpPr/>
          <p:nvPr/>
        </p:nvSpPr>
        <p:spPr>
          <a:xfrm>
            <a:off x="464739" y="2613566"/>
            <a:ext cx="5245111" cy="12135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Провести идентификацию личности по документу, удостоверяющему личность участника экзамена;</a:t>
            </a:r>
          </a:p>
        </p:txBody>
      </p:sp>
      <p:sp>
        <p:nvSpPr>
          <p:cNvPr id="6" name="Скругленный прямоугольник 5"/>
          <p:cNvSpPr/>
          <p:nvPr/>
        </p:nvSpPr>
        <p:spPr>
          <a:xfrm>
            <a:off x="4095939" y="4839636"/>
            <a:ext cx="4718787" cy="1137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solidFill>
                  <a:schemeClr val="tx1"/>
                </a:solidFill>
                <a:latin typeface="Cambria" panose="02040503050406030204" pitchFamily="18" charset="0"/>
              </a:rPr>
              <a:t>Сообщить участнику ГИА номер его места в аудитории.</a:t>
            </a:r>
          </a:p>
        </p:txBody>
      </p:sp>
      <p:grpSp>
        <p:nvGrpSpPr>
          <p:cNvPr id="7" name="Группа 6"/>
          <p:cNvGrpSpPr/>
          <p:nvPr/>
        </p:nvGrpSpPr>
        <p:grpSpPr>
          <a:xfrm>
            <a:off x="5457483" y="2512798"/>
            <a:ext cx="3384376" cy="2013426"/>
            <a:chOff x="5220072" y="2319208"/>
            <a:chExt cx="3627148" cy="2302025"/>
          </a:xfrm>
        </p:grpSpPr>
        <p:grpSp>
          <p:nvGrpSpPr>
            <p:cNvPr id="3" name="Группа 2"/>
            <p:cNvGrpSpPr/>
            <p:nvPr/>
          </p:nvGrpSpPr>
          <p:grpSpPr>
            <a:xfrm>
              <a:off x="5220072" y="2319208"/>
              <a:ext cx="2265937" cy="2218509"/>
              <a:chOff x="179512" y="3573016"/>
              <a:chExt cx="7056784" cy="7056784"/>
            </a:xfrm>
          </p:grpSpPr>
          <p:pic>
            <p:nvPicPr>
              <p:cNvPr id="2056" name="Picture 8" descr="Картинки по запросу паспорт картинк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9376" y="5205024"/>
                <a:ext cx="1153423" cy="16754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Картинки по запросу белые человечки для презентаций"/>
              <p:cNvPicPr>
                <a:picLocks noChangeAspect="1" noChangeArrowheads="1"/>
              </p:cNvPicPr>
              <p:nvPr/>
            </p:nvPicPr>
            <p:blipFill>
              <a:blip r:embed="rId4" cstate="print">
                <a:grayscl/>
                <a:extLst>
                  <a:ext uri="{BEBA8EAE-BF5A-486C-A8C5-ECC9F3942E4B}">
                    <a14:imgProps xmlns:a14="http://schemas.microsoft.com/office/drawing/2010/main" xmlns="">
                      <a14:imgLayer r:embed="rId5">
                        <a14:imgEffect>
                          <a14:backgroundRemoval t="6500" b="93750" l="10000" r="90000">
                            <a14:foregroundMark x1="36625" y1="92125" x2="40500" y2="87375"/>
                            <a14:foregroundMark x1="41875" y1="7750" x2="43375" y2="7625"/>
                            <a14:foregroundMark x1="65625" y1="23250" x2="65875" y2="25000"/>
                            <a14:foregroundMark x1="72375" y1="22125" x2="72875" y2="22750"/>
                            <a14:foregroundMark x1="67125" y1="23750" x2="71250" y2="23000"/>
                            <a14:foregroundMark x1="71909" y1="23195" x2="72750" y2="23125"/>
                            <a14:foregroundMark x1="56750" y1="93750" x2="58000" y2="93375"/>
                            <a14:foregroundMark x1="49750" y1="81875" x2="50500" y2="87875"/>
                            <a14:foregroundMark x1="43875" y1="7375" x2="45375" y2="7375"/>
                            <a14:foregroundMark x1="44500" y1="7750" x2="45424" y2="7565"/>
                            <a14:foregroundMark x1="44125" y1="7375" x2="49000" y2="7500"/>
                            <a14:foregroundMark x1="44125" y1="7000" x2="49125" y2="6875"/>
                            <a14:backgroundMark x1="61375" y1="23625" x2="77875" y2="51625"/>
                            <a14:backgroundMark x1="77875" y1="51625" x2="78000" y2="51625"/>
                            <a14:backgroundMark x1="68000" y1="29250" x2="79000" y2="26625"/>
                            <a14:backgroundMark x1="47250" y1="93500" x2="48944" y2="88068"/>
                            <a14:backgroundMark x1="72750" y1="22000" x2="72750" y2="22000"/>
                            <a14:backgroundMark x1="72500" y1="22125" x2="72500" y2="22125"/>
                            <a14:backgroundMark x1="72000" y1="21875" x2="72750" y2="21875"/>
                            <a14:backgroundMark x1="67000" y1="26500" x2="69250" y2="26500"/>
                            <a14:backgroundMark x1="70875" y1="27125" x2="72500" y2="26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3573016"/>
                <a:ext cx="7056784" cy="705678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060" name="Picture 12" descr="Картинки по запросу белые человечки поиск"/>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6667" b="90000" l="3667" r="95667">
                          <a14:foregroundMark x1="40333" y1="6667" x2="43667" y2="8667"/>
                          <a14:foregroundMark x1="3667" y1="28667" x2="5667" y2="32333"/>
                          <a14:foregroundMark x1="91667" y1="85000" x2="91000" y2="73667"/>
                          <a14:foregroundMark x1="95667" y1="81000" x2="95667" y2="736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916538" y="2690551"/>
              <a:ext cx="1930682" cy="193068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Группа 11"/>
          <p:cNvGrpSpPr/>
          <p:nvPr/>
        </p:nvGrpSpPr>
        <p:grpSpPr>
          <a:xfrm>
            <a:off x="247748" y="3811465"/>
            <a:ext cx="3988165" cy="2770450"/>
            <a:chOff x="-588362" y="3933056"/>
            <a:chExt cx="3988165" cy="2770450"/>
          </a:xfrm>
        </p:grpSpPr>
        <p:grpSp>
          <p:nvGrpSpPr>
            <p:cNvPr id="10" name="Группа 9"/>
            <p:cNvGrpSpPr/>
            <p:nvPr/>
          </p:nvGrpSpPr>
          <p:grpSpPr>
            <a:xfrm>
              <a:off x="-588362" y="3933056"/>
              <a:ext cx="2770450" cy="2770450"/>
              <a:chOff x="-70658" y="3785224"/>
              <a:chExt cx="2770450" cy="2770450"/>
            </a:xfrm>
          </p:grpSpPr>
          <p:grpSp>
            <p:nvGrpSpPr>
              <p:cNvPr id="9" name="Группа 8"/>
              <p:cNvGrpSpPr/>
              <p:nvPr/>
            </p:nvGrpSpPr>
            <p:grpSpPr>
              <a:xfrm>
                <a:off x="-70658" y="3785224"/>
                <a:ext cx="2770450" cy="2770450"/>
                <a:chOff x="-70658" y="3785224"/>
                <a:chExt cx="2770450" cy="2770450"/>
              </a:xfrm>
            </p:grpSpPr>
            <p:pic>
              <p:nvPicPr>
                <p:cNvPr id="1026" name="Picture 2" descr="http://kolosok28.ru/media/k2/items/cache/c889234799e865bbe90cee71f6cd2e53_XL.jp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70658" y="3785224"/>
                  <a:ext cx="2770450" cy="277045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kolosok28.ru/media/k2/items/cache/c889234799e865bbe90cee71f6cd2e53_XL.jpg"/>
                <p:cNvPicPr>
                  <a:picLocks noChangeAspect="1" noChangeArrowheads="1"/>
                </p:cNvPicPr>
                <p:nvPr/>
              </p:nvPicPr>
              <p:blipFill rotWithShape="1">
                <a:blip r:embed="rId10" cstate="print">
                  <a:extLst>
                    <a:ext uri="{BEBA8EAE-BF5A-486C-A8C5-ECC9F3942E4B}">
                      <a14:imgProps xmlns:a14="http://schemas.microsoft.com/office/drawing/2010/main" xmlns="">
                        <a14:imgLayer r:embed="rId11">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xmlns="" val="0"/>
                    </a:ext>
                  </a:extLst>
                </a:blip>
                <a:srcRect l="58502" t="39356" r="18106" b="56193"/>
                <a:stretch/>
              </p:blipFill>
              <p:spPr bwMode="auto">
                <a:xfrm>
                  <a:off x="1547664" y="4746507"/>
                  <a:ext cx="648072" cy="12329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Прямоугольник 7"/>
              <p:cNvSpPr/>
              <p:nvPr/>
            </p:nvSpPr>
            <p:spPr>
              <a:xfrm>
                <a:off x="1247205" y="4423433"/>
                <a:ext cx="1248989" cy="769441"/>
              </a:xfrm>
              <a:prstGeom prst="rect">
                <a:avLst/>
              </a:prstGeom>
              <a:noFill/>
            </p:spPr>
            <p:txBody>
              <a:bodyPr wrap="square" lIns="91440" tIns="45720" rIns="91440" bIns="45720">
                <a:spAutoFit/>
              </a:bodyPr>
              <a:lstStyle/>
              <a:p>
                <a:pPr algn="ctr"/>
                <a:r>
                  <a:rPr lang="ru-RU" sz="4400" dirty="0">
                    <a:ln w="0"/>
                    <a:effectLst>
                      <a:outerShdw blurRad="38100" dist="19050" dir="2700000" algn="tl" rotWithShape="0">
                        <a:schemeClr val="dk1">
                          <a:alpha val="40000"/>
                        </a:schemeClr>
                      </a:outerShdw>
                    </a:effectLst>
                  </a:rPr>
                  <a:t>1А</a:t>
                </a:r>
                <a:endParaRPr lang="ru-RU" sz="4400" b="0" cap="none" spc="0" dirty="0">
                  <a:ln w="0"/>
                  <a:solidFill>
                    <a:schemeClr val="tx1"/>
                  </a:solidFill>
                  <a:effectLst>
                    <a:outerShdw blurRad="38100" dist="19050" dir="2700000" algn="tl" rotWithShape="0">
                      <a:schemeClr val="dk1">
                        <a:alpha val="40000"/>
                      </a:schemeClr>
                    </a:outerShdw>
                  </a:effectLst>
                </a:endParaRPr>
              </a:p>
            </p:txBody>
          </p:sp>
        </p:grpSp>
        <p:pic>
          <p:nvPicPr>
            <p:cNvPr id="1028" name="Picture 4" descr="https://hermentorcenter.com/wp-content/uploads/2016/03/Fotolia-Thumbs-Up-2204047_Subscription_XL.jpg"/>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backgroundRemoval t="7300" b="91167" l="10000" r="90000">
                          <a14:foregroundMark x1="53400" y1="7333" x2="54233" y2="7467"/>
                          <a14:foregroundMark x1="41700" y1="91167" x2="43600" y2="90733"/>
                          <a14:foregroundMark x1="32600" y1="20533" x2="34067" y2="20133"/>
                          <a14:foregroundMark x1="49333" y1="8167" x2="50800" y2="7633"/>
                          <a14:foregroundMark x1="53400" y1="7467" x2="51900" y2="7333"/>
                          <a14:foregroundMark x1="33400" y1="20400" x2="33556" y2="20018"/>
                          <a14:foregroundMark x1="50800" y1="7333" x2="58033" y2="9400"/>
                          <a14:foregroundMark x1="54633" y1="8167" x2="57467" y2="8967"/>
                          <a14:backgroundMark x1="54900" y1="92667" x2="49033" y2="85433"/>
                          <a14:backgroundMark x1="31633" y1="19200" x2="35867" y2="19867"/>
                          <a14:backgroundMark x1="32167" y1="15933" x2="33533" y2="18900"/>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1102568" y="4378197"/>
              <a:ext cx="2297235" cy="229723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xmlns="" val="60464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10" name="Скругленный прямоугольник 9"/>
          <p:cNvSpPr/>
          <p:nvPr/>
        </p:nvSpPr>
        <p:spPr>
          <a:xfrm>
            <a:off x="260850" y="2924792"/>
            <a:ext cx="8612621" cy="1152280"/>
          </a:xfrm>
          <a:prstGeom prst="roundRect">
            <a:avLst>
              <a:gd name="adj" fmla="val 9482"/>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82" name="Скругленный прямоугольник 81"/>
          <p:cNvSpPr/>
          <p:nvPr/>
        </p:nvSpPr>
        <p:spPr>
          <a:xfrm>
            <a:off x="251520" y="4149080"/>
            <a:ext cx="8601162" cy="2311258"/>
          </a:xfrm>
          <a:prstGeom prst="round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Скругленный прямоугольник 1"/>
          <p:cNvSpPr/>
          <p:nvPr/>
        </p:nvSpPr>
        <p:spPr>
          <a:xfrm>
            <a:off x="251519" y="2924792"/>
            <a:ext cx="6264697" cy="1152280"/>
          </a:xfrm>
          <a:prstGeom prst="roundRect">
            <a:avLst>
              <a:gd name="adj" fmla="val 7439"/>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Cambria" panose="02040503050406030204" pitchFamily="18" charset="0"/>
              </a:rPr>
              <a:t>Помочь </a:t>
            </a:r>
            <a:r>
              <a:rPr lang="ru-RU" dirty="0">
                <a:latin typeface="Cambria" panose="02040503050406030204" pitchFamily="18" charset="0"/>
              </a:rPr>
              <a:t>участнику ГИА занять отведенное ему место, при этом следить, чтобы участники экзамена не менялись местами;</a:t>
            </a:r>
            <a:endParaRPr lang="ru-RU" dirty="0">
              <a:effectLst/>
              <a:latin typeface="Cambria" panose="02040503050406030204" pitchFamily="18" charset="0"/>
            </a:endParaRPr>
          </a:p>
        </p:txBody>
      </p:sp>
      <p:pic>
        <p:nvPicPr>
          <p:cNvPr id="2050" name="Picture 2" descr="C:\Users\косатюк_п\Documents\ГИА-11\Обучение специалистов ППЭ\moodle\для moodle\картинки\640x360.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100000" l="0" r="100000">
                        <a14:foregroundMark x1="5156" y1="31667" x2="57188" y2="13333"/>
                        <a14:foregroundMark x1="57188" y1="13333" x2="94219" y2="35833"/>
                        <a14:foregroundMark x1="94844" y1="56111" x2="36094" y2="99444"/>
                        <a14:foregroundMark x1="36406" y1="97222" x2="3125" y2="51944"/>
                        <a14:backgroundMark x1="5000" y1="18056" x2="49219" y2="10833"/>
                        <a14:backgroundMark x1="60000" y1="5556" x2="83438" y2="12500"/>
                        <a14:backgroundMark x1="97813" y1="53333" x2="98594" y2="73333"/>
                        <a14:backgroundMark x1="68125" y1="90833" x2="50000" y2="98889"/>
                        <a14:backgroundMark x1="1406" y1="32222" x2="2188" y2="82778"/>
                        <a14:backgroundMark x1="12812" y1="95000" x2="27344" y2="96667"/>
                        <a14:backgroundMark x1="27656" y1="95000" x2="31406" y2="9722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516216" y="2758764"/>
            <a:ext cx="2364469" cy="13183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Группа 20"/>
          <p:cNvGrpSpPr/>
          <p:nvPr/>
        </p:nvGrpSpPr>
        <p:grpSpPr>
          <a:xfrm>
            <a:off x="441380" y="4437112"/>
            <a:ext cx="2281461" cy="1824905"/>
            <a:chOff x="6474491" y="4324421"/>
            <a:chExt cx="2281461" cy="1824905"/>
          </a:xfrm>
        </p:grpSpPr>
        <p:pic>
          <p:nvPicPr>
            <p:cNvPr id="84" name="Picture 6" descr="C:\Users\косатюк_п\Documents\ГИА-11\Обучение специалистов ППЭ\moodle\для moodle\картинки\99637599.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99800" l="0" r="100000">
                          <a14:foregroundMark x1="23896" y1="79359" x2="69277" y2="89780"/>
                          <a14:foregroundMark x1="55823" y1="80160" x2="77912" y2="89579"/>
                          <a14:foregroundMark x1="5823" y1="93387" x2="94378" y2="93788"/>
                          <a14:foregroundMark x1="5735" y1="7143" x2="93907" y2="8214"/>
                          <a14:backgroundMark x1="4618" y1="1202" x2="803" y2="3206"/>
                          <a14:backgroundMark x1="95984" y1="802" x2="99197" y2="380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474491" y="5150910"/>
              <a:ext cx="996415" cy="99841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Группа 16"/>
            <p:cNvGrpSpPr/>
            <p:nvPr/>
          </p:nvGrpSpPr>
          <p:grpSpPr>
            <a:xfrm>
              <a:off x="8062025" y="4346559"/>
              <a:ext cx="693927" cy="656536"/>
              <a:chOff x="8014205" y="4509120"/>
              <a:chExt cx="590243" cy="553805"/>
            </a:xfrm>
          </p:grpSpPr>
          <p:pic>
            <p:nvPicPr>
              <p:cNvPr id="2052" name="Picture 4" descr="C:\Users\косатюк_п\Documents\ГИА-11\Обучение специалистов ППЭ\moodle\для moodle\картинки\preview.jp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014205" y="4571220"/>
                <a:ext cx="590243" cy="47813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Знак запрета 14"/>
              <p:cNvSpPr/>
              <p:nvPr/>
            </p:nvSpPr>
            <p:spPr>
              <a:xfrm>
                <a:off x="8014205" y="4509120"/>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p:cNvGrpSpPr/>
            <p:nvPr/>
          </p:nvGrpSpPr>
          <p:grpSpPr>
            <a:xfrm>
              <a:off x="6474491" y="4327323"/>
              <a:ext cx="736833" cy="698545"/>
              <a:chOff x="7290237" y="4432859"/>
              <a:chExt cx="590243" cy="558783"/>
            </a:xfrm>
          </p:grpSpPr>
          <p:pic>
            <p:nvPicPr>
              <p:cNvPr id="2054" name="Picture 6" descr="C:\Users\косатюк_п\Documents\ГИА-11\Обучение специалистов ППЭ\moodle\для moodle\картинки\camera-icon-hi.png"/>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xmlns="">
                    <a:solidFill>
                      <a:srgbClr val="FFFFFF"/>
                    </a:solidFill>
                  </a14:hiddenFill>
                </a:ext>
              </a:extLst>
            </p:spPr>
          </p:pic>
          <p:sp>
            <p:nvSpPr>
              <p:cNvPr id="100" name="Знак запрета 9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9" name="Группа 18"/>
            <p:cNvGrpSpPr/>
            <p:nvPr/>
          </p:nvGrpSpPr>
          <p:grpSpPr>
            <a:xfrm>
              <a:off x="7569627" y="5229200"/>
              <a:ext cx="962813" cy="841837"/>
              <a:chOff x="6437856" y="4426898"/>
              <a:chExt cx="590243" cy="553805"/>
            </a:xfrm>
          </p:grpSpPr>
          <p:pic>
            <p:nvPicPr>
              <p:cNvPr id="2053" name="Picture 5" descr="C:\Users\косатюк_п\Documents\ГИА-11\Обучение специалистов ППЭ\moodle\для moodle\картинки\white-star-vector-4T9ER47ec.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xmlns="">
                    <a:solidFill>
                      <a:srgbClr val="FFFFFF"/>
                    </a:solidFill>
                  </a14:hiddenFill>
                </a:ext>
              </a:extLst>
            </p:spPr>
          </p:pic>
          <p:sp>
            <p:nvSpPr>
              <p:cNvPr id="101" name="Знак запрета 100"/>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8" name="Группа 17"/>
            <p:cNvGrpSpPr/>
            <p:nvPr/>
          </p:nvGrpSpPr>
          <p:grpSpPr>
            <a:xfrm>
              <a:off x="7274284" y="4324421"/>
              <a:ext cx="741340" cy="700812"/>
              <a:chOff x="7517301" y="5299589"/>
              <a:chExt cx="590243" cy="553805"/>
            </a:xfrm>
          </p:grpSpPr>
          <p:pic>
            <p:nvPicPr>
              <p:cNvPr id="205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13" cstate="print">
                <a:biLevel thresh="75000"/>
                <a:extLst>
                  <a:ext uri="{BEBA8EAE-BF5A-486C-A8C5-ECC9F3942E4B}">
                    <a14:imgProps xmlns:a14="http://schemas.microsoft.com/office/drawing/2010/main" xmlns="">
                      <a14:imgLayer r:embed="rId14">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xmlns="">
                    <a:solidFill>
                      <a:srgbClr val="FFFFFF"/>
                    </a:solidFill>
                  </a14:hiddenFill>
                </a:ext>
              </a:extLst>
            </p:spPr>
          </p:pic>
          <p:sp>
            <p:nvSpPr>
              <p:cNvPr id="102" name="Знак запрета 101"/>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24" name="Скругленный прямоугольник 23"/>
          <p:cNvSpPr/>
          <p:nvPr/>
        </p:nvSpPr>
        <p:spPr>
          <a:xfrm>
            <a:off x="251519" y="1556792"/>
            <a:ext cx="861262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25" name="Скругленный прямоугольник 24"/>
          <p:cNvSpPr/>
          <p:nvPr/>
        </p:nvSpPr>
        <p:spPr>
          <a:xfrm>
            <a:off x="256183" y="2071913"/>
            <a:ext cx="8603293" cy="676770"/>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i="1" dirty="0">
                <a:solidFill>
                  <a:schemeClr val="tx1"/>
                </a:solidFill>
                <a:latin typeface="Cambria" panose="02040503050406030204" pitchFamily="18" charset="0"/>
              </a:rPr>
              <a:t>Ответственный организатор должен не позднее 9.45 получить у руководителя ППЭ ЭМ участников экзамена.</a:t>
            </a:r>
            <a:endParaRPr lang="ru-RU" b="1" i="1" dirty="0">
              <a:solidFill>
                <a:schemeClr val="tx1"/>
              </a:solidFill>
              <a:latin typeface="Cambria" panose="02040503050406030204" pitchFamily="18" charset="0"/>
            </a:endParaRPr>
          </a:p>
        </p:txBody>
      </p:sp>
      <p:sp>
        <p:nvSpPr>
          <p:cNvPr id="81" name="Скругленный прямоугольник 80"/>
          <p:cNvSpPr/>
          <p:nvPr/>
        </p:nvSpPr>
        <p:spPr>
          <a:xfrm>
            <a:off x="2831833" y="4149080"/>
            <a:ext cx="6041638" cy="23042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Cambria" panose="02040503050406030204" pitchFamily="18" charset="0"/>
              </a:rPr>
              <a:t>Напомнить </a:t>
            </a:r>
            <a:r>
              <a:rPr lang="ru-RU" dirty="0">
                <a:latin typeface="Cambria" panose="02040503050406030204" pitchFamily="18" charset="0"/>
              </a:rPr>
              <a:t>участникам ГИА о ведении видеонаблюдения в ППЭ (в случае его наличия) и о запрете иметь при себе во время проведения экзамена в ППЭ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p:txBody>
      </p:sp>
      <p:sp>
        <p:nvSpPr>
          <p:cNvPr id="26"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xmlns="" val="28497874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Урюпина\Desktop\Рисунок1.pn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4" name="Скругленный прямоугольник 3"/>
          <p:cNvSpPr/>
          <p:nvPr/>
        </p:nvSpPr>
        <p:spPr>
          <a:xfrm>
            <a:off x="449967" y="1556792"/>
            <a:ext cx="825330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17" name="Скругленный прямоугольник 16"/>
          <p:cNvSpPr/>
          <p:nvPr/>
        </p:nvSpPr>
        <p:spPr>
          <a:xfrm>
            <a:off x="449967" y="2060848"/>
            <a:ext cx="8249926" cy="415614"/>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i="1">
                <a:solidFill>
                  <a:schemeClr val="tx1"/>
                </a:solidFill>
                <a:latin typeface="Cambria" panose="02040503050406030204" pitchFamily="18" charset="0"/>
              </a:rPr>
              <a:t>Организатор в аудитории должен:</a:t>
            </a:r>
            <a:endParaRPr lang="ru-RU" b="1" i="1" dirty="0">
              <a:solidFill>
                <a:schemeClr val="tx1"/>
              </a:solidFill>
              <a:latin typeface="Cambria" panose="02040503050406030204" pitchFamily="18" charset="0"/>
            </a:endParaRPr>
          </a:p>
        </p:txBody>
      </p:sp>
      <p:sp>
        <p:nvSpPr>
          <p:cNvPr id="6" name="Скругленный прямоугольник 11"/>
          <p:cNvSpPr/>
          <p:nvPr/>
        </p:nvSpPr>
        <p:spPr>
          <a:xfrm>
            <a:off x="449967" y="5589240"/>
            <a:ext cx="8249926"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smtClean="0">
                <a:solidFill>
                  <a:schemeClr val="tx1"/>
                </a:solidFill>
                <a:latin typeface="Cambria" panose="02040503050406030204" pitchFamily="18" charset="0"/>
              </a:rPr>
              <a:t>Проинформировать </a:t>
            </a:r>
            <a:r>
              <a:rPr lang="ru-RU" dirty="0">
                <a:solidFill>
                  <a:schemeClr val="tx1"/>
                </a:solidFill>
                <a:latin typeface="Cambria" panose="02040503050406030204" pitchFamily="18" charset="0"/>
              </a:rPr>
              <a:t>участников ГИА о том, что записи на КИМ и черновиках не обрабатываются и не проверяются. </a:t>
            </a:r>
          </a:p>
        </p:txBody>
      </p:sp>
      <p:sp>
        <p:nvSpPr>
          <p:cNvPr id="7" name="Скругленный прямоугольник 6"/>
          <p:cNvSpPr/>
          <p:nvPr/>
        </p:nvSpPr>
        <p:spPr>
          <a:xfrm>
            <a:off x="449968" y="2636912"/>
            <a:ext cx="8249926" cy="7690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Clr>
                <a:srgbClr val="00B050"/>
              </a:buClr>
              <a:buFont typeface="Wingdings" panose="05000000000000000000" pitchFamily="2" charset="2"/>
              <a:buChar char="ü"/>
            </a:pPr>
            <a:r>
              <a:rPr lang="ru-RU" dirty="0">
                <a:latin typeface="Cambria" panose="02040503050406030204" pitchFamily="18" charset="0"/>
              </a:rPr>
              <a:t>Проверить что черная </a:t>
            </a:r>
            <a:r>
              <a:rPr lang="ru-RU" dirty="0" err="1">
                <a:latin typeface="Cambria" panose="02040503050406030204" pitchFamily="18" charset="0"/>
              </a:rPr>
              <a:t>гелевая</a:t>
            </a:r>
            <a:r>
              <a:rPr lang="ru-RU" dirty="0">
                <a:latin typeface="Cambria" panose="02040503050406030204" pitchFamily="18" charset="0"/>
              </a:rPr>
              <a:t> или капиллярная ручка участника экзамена  ручка пишет неразрывной черной линией</a:t>
            </a:r>
            <a:r>
              <a:rPr lang="ru-RU" dirty="0" smtClean="0">
                <a:latin typeface="Cambria" panose="02040503050406030204" pitchFamily="18" charset="0"/>
              </a:rPr>
              <a:t>;</a:t>
            </a:r>
            <a:endParaRPr lang="ru-RU" dirty="0">
              <a:latin typeface="Cambria" panose="02040503050406030204" pitchFamily="18" charset="0"/>
            </a:endParaRPr>
          </a:p>
        </p:txBody>
      </p:sp>
      <p:sp>
        <p:nvSpPr>
          <p:cNvPr id="8" name="Скругленный прямоугольник 7"/>
          <p:cNvSpPr/>
          <p:nvPr/>
        </p:nvSpPr>
        <p:spPr>
          <a:xfrm>
            <a:off x="449968" y="3533526"/>
            <a:ext cx="8249926" cy="1944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solidFill>
                  <a:schemeClr val="tx1"/>
                </a:solidFill>
                <a:latin typeface="Cambria" panose="02040503050406030204" pitchFamily="18" charset="0"/>
              </a:rPr>
              <a:t>Провести инструктаж участников ГИА, в том числе проинформировать участников ГИА о порядке проведения экзамена, правилах оформления экзаменационной работы, продолжительности экзамена, порядке подачи апелляций о нарушении установленного порядка проведения ГИА и о несогласии с выставленными баллами, а также о времени и месте ознакомления с результатами ГИА;</a:t>
            </a:r>
          </a:p>
        </p:txBody>
      </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a:t>
            </a:r>
            <a:r>
              <a:rPr lang="ru-RU" sz="3600" b="1" dirty="0" smtClean="0">
                <a:solidFill>
                  <a:srgbClr val="FF0000"/>
                </a:solidFill>
                <a:latin typeface="Cambria" panose="02040503050406030204" pitchFamily="18" charset="0"/>
              </a:rPr>
              <a:t>к проведению</a:t>
            </a:r>
            <a:r>
              <a:rPr lang="ru-RU" sz="3600" b="1" dirty="0">
                <a:solidFill>
                  <a:srgbClr val="FF0000"/>
                </a:solidFill>
                <a:latin typeface="Cambria" panose="02040503050406030204" pitchFamily="18" charset="0"/>
              </a:rPr>
              <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xmlns="" val="2461697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Инструкция для организаторов"/>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10551</TotalTime>
  <Words>2542</Words>
  <Application>Microsoft Office PowerPoint</Application>
  <PresentationFormat>Экран (4:3)</PresentationFormat>
  <Paragraphs>331</Paragraphs>
  <Slides>41</Slides>
  <Notes>38</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1_Тема Office</vt:lpstr>
      <vt:lpstr>Инструкция для организаторов  в аудитории и вне аудитории</vt:lpstr>
      <vt:lpstr>РАСПИСАНИЕ ГИА - 2018</vt:lpstr>
      <vt:lpstr>Содержание</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Слайд 11</vt:lpstr>
      <vt:lpstr>Слайд 12</vt:lpstr>
      <vt:lpstr>Проведение ОГЭ  в аудитории</vt:lpstr>
      <vt:lpstr>Проведение ОГЭ  в аудитории</vt:lpstr>
      <vt:lpstr>Слайд 15</vt:lpstr>
      <vt:lpstr>Слайд 16</vt:lpstr>
      <vt:lpstr>Слайд 17</vt:lpstr>
      <vt:lpstr>Слайд 18</vt:lpstr>
      <vt:lpstr>Слайд 19</vt:lpstr>
      <vt:lpstr>Содержание</vt:lpstr>
      <vt:lpstr>Слайд 21</vt:lpstr>
      <vt:lpstr>Слайд 22</vt:lpstr>
      <vt:lpstr>Слайд 23</vt:lpstr>
      <vt:lpstr>Слайд 24</vt:lpstr>
      <vt:lpstr>Слайд 25</vt:lpstr>
      <vt:lpstr>Слайд 26</vt:lpstr>
      <vt:lpstr>Слайд 27</vt:lpstr>
      <vt:lpstr>Слайд 28</vt:lpstr>
      <vt:lpstr>Содержание</vt:lpstr>
      <vt:lpstr>Слайд 30</vt:lpstr>
      <vt:lpstr>Слайд 31</vt:lpstr>
      <vt:lpstr>Слайд 32</vt:lpstr>
      <vt:lpstr>Слайд 33</vt:lpstr>
      <vt:lpstr>Содержание</vt:lpstr>
      <vt:lpstr>Слайд 35</vt:lpstr>
      <vt:lpstr>Слайд 36</vt:lpstr>
      <vt:lpstr>Слайд 37</vt:lpstr>
      <vt:lpstr>Слайд 38</vt:lpstr>
      <vt:lpstr>Содержание</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Инструкция для организаторов</dc:title>
  <dc:creator>Анастасия Мендель</dc:creator>
  <cp:lastModifiedBy>Урюпина</cp:lastModifiedBy>
  <cp:revision>280</cp:revision>
  <dcterms:created xsi:type="dcterms:W3CDTF">2014-03-19T03:31:28Z</dcterms:created>
  <dcterms:modified xsi:type="dcterms:W3CDTF">2018-05-21T11:20:24Z</dcterms:modified>
</cp:coreProperties>
</file>