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310" r:id="rId2"/>
    <p:sldId id="311" r:id="rId3"/>
    <p:sldId id="312" r:id="rId4"/>
    <p:sldId id="308" r:id="rId5"/>
    <p:sldId id="309" r:id="rId6"/>
    <p:sldId id="313" r:id="rId7"/>
    <p:sldId id="314" r:id="rId8"/>
    <p:sldId id="315" r:id="rId9"/>
    <p:sldId id="316" r:id="rId10"/>
    <p:sldId id="317" r:id="rId11"/>
    <p:sldId id="31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C2F7-D08D-4DF7-8001-884DE8FF9403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D135C-FC4F-44EA-8CD2-42ED5D185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385C-95C1-477A-9335-3EC296EBCB89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1BFD-A38F-45BA-9505-E320C892F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57AFF-22E0-4602-8649-AE645EB69D25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C2AA1-B6E4-4E84-A488-AF1327A79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31A18-378C-4F72-97C7-34A1ECB5F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9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22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CDC85-A62E-460E-B2CD-599CCC362230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F4B7-377E-45AA-BA28-1F7DA33DF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6EE37-8458-4255-9A87-08CA47303A87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5A92-C81A-41EE-B9E0-9663FE50A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8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9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CAAF9-4C5F-4F24-A8ED-17D4A22B7EF2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F675-5896-409E-BB9D-6388D9830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10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11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A08D-7C33-419E-8E16-30F8529265A2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C8DB9-721E-4919-BFB0-325CD648E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6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7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25DD2-D392-488E-BF4C-429F68757A2D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E058B-D98F-4333-981F-3AF19B599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15626-76CC-44E7-8E00-3C47F89F0DA4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860A8-9A81-4859-9CA1-FB503AF23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B2F6-AA47-4C53-9F9C-372FEFE51ACB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51CA9-840C-4DBA-9E6B-6A6BD1B80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CAEEE-40AD-4B3B-99CC-C6137F4A8F2C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8487B-9174-411A-B117-2A7E021FA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4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1CEBDB-FF72-4598-BF55-D2A700A0E358}" type="datetimeFigureOut">
              <a:rPr lang="en-US"/>
              <a:pPr>
                <a:defRPr/>
              </a:pPr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8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8E5DAA-5B39-4C4C-86B5-DDD787402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45" r:id="rId7"/>
    <p:sldLayoutId id="2147483744" r:id="rId8"/>
    <p:sldLayoutId id="2147483752" r:id="rId9"/>
    <p:sldLayoutId id="2147483753" r:id="rId10"/>
    <p:sldLayoutId id="2147483743" r:id="rId11"/>
    <p:sldLayoutId id="214748375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sz="8000" b="1" dirty="0" smtClean="0">
                <a:solidFill>
                  <a:srgbClr val="FF0000"/>
                </a:solidFill>
                <a:cs typeface="Aharoni" pitchFamily="2" charset="-79"/>
              </a:rPr>
              <a:t>Новое в ЕГЭ 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FF0000"/>
                </a:solidFill>
                <a:cs typeface="Aharoni" pitchFamily="2" charset="-79"/>
              </a:rPr>
              <a:t>по русскому языку 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FF0000"/>
                </a:solidFill>
                <a:cs typeface="Aharoni" pitchFamily="2" charset="-79"/>
              </a:rPr>
              <a:t>  в 2018 году</a:t>
            </a:r>
            <a:endParaRPr lang="ru-RU" sz="8000" b="1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i="1" dirty="0" smtClean="0"/>
              <a:t>избитая</a:t>
            </a:r>
            <a:r>
              <a:rPr lang="ru-RU" b="1" i="1" dirty="0" smtClean="0"/>
              <a:t> банальность</a:t>
            </a:r>
            <a:endParaRPr lang="ru-RU" dirty="0" smtClean="0"/>
          </a:p>
          <a:p>
            <a:r>
              <a:rPr lang="ru-RU" b="1" i="1" dirty="0" smtClean="0"/>
              <a:t>изобиловал </a:t>
            </a:r>
            <a:r>
              <a:rPr lang="ru-RU" i="1" dirty="0" smtClean="0"/>
              <a:t>большим количеством</a:t>
            </a:r>
            <a:endParaRPr lang="ru-RU" dirty="0" smtClean="0"/>
          </a:p>
          <a:p>
            <a:r>
              <a:rPr lang="ru-RU" b="1" i="1" dirty="0" smtClean="0"/>
              <a:t>имеет место</a:t>
            </a:r>
            <a:r>
              <a:rPr lang="ru-RU" i="1" dirty="0" smtClean="0"/>
              <a:t> быть</a:t>
            </a:r>
            <a:endParaRPr lang="ru-RU" dirty="0" smtClean="0"/>
          </a:p>
          <a:p>
            <a:r>
              <a:rPr lang="ru-RU" b="1" i="1" dirty="0" smtClean="0"/>
              <a:t>импортировать</a:t>
            </a:r>
            <a:r>
              <a:rPr lang="ru-RU" i="1" dirty="0" smtClean="0"/>
              <a:t> из-за рубежа</a:t>
            </a:r>
            <a:endParaRPr lang="ru-RU" dirty="0" smtClean="0"/>
          </a:p>
          <a:p>
            <a:r>
              <a:rPr lang="ru-RU" b="1" i="1" dirty="0" smtClean="0"/>
              <a:t>инкриминировать</a:t>
            </a:r>
            <a:r>
              <a:rPr lang="ru-RU" i="1" dirty="0" smtClean="0"/>
              <a:t> вину </a:t>
            </a:r>
            <a:endParaRPr lang="ru-RU" dirty="0" smtClean="0"/>
          </a:p>
          <a:p>
            <a:r>
              <a:rPr lang="ru-RU" b="1" i="1" dirty="0" smtClean="0"/>
              <a:t>интервал</a:t>
            </a:r>
            <a:r>
              <a:rPr lang="ru-RU" i="1" dirty="0" smtClean="0"/>
              <a:t> перерыва </a:t>
            </a:r>
          </a:p>
          <a:p>
            <a:r>
              <a:rPr lang="ru-RU" b="1" i="1" dirty="0" err="1" smtClean="0"/>
              <a:t>ИКТ</a:t>
            </a:r>
            <a:r>
              <a:rPr lang="ru-RU" i="1" dirty="0" err="1" smtClean="0"/>
              <a:t>-технологии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/>
              <a:t>В роли плеоназма может выступать местоимение </a:t>
            </a:r>
            <a:r>
              <a:rPr lang="ru-RU" b="1" i="1" dirty="0" smtClean="0"/>
              <a:t>свой</a:t>
            </a:r>
            <a:endParaRPr lang="ru-RU" dirty="0" smtClean="0"/>
          </a:p>
          <a:p>
            <a:pPr lvl="0"/>
            <a:r>
              <a:rPr lang="ru-RU" dirty="0" smtClean="0"/>
              <a:t>Перед </a:t>
            </a:r>
            <a:r>
              <a:rPr lang="ru-RU" u="sng" dirty="0" smtClean="0"/>
              <a:t>своей </a:t>
            </a:r>
            <a:r>
              <a:rPr lang="ru-RU" dirty="0" smtClean="0"/>
              <a:t>смертью он написал завещание.</a:t>
            </a:r>
          </a:p>
          <a:p>
            <a:pPr lvl="0"/>
            <a:r>
              <a:rPr lang="ru-RU" dirty="0" smtClean="0"/>
              <a:t>В </a:t>
            </a:r>
            <a:r>
              <a:rPr lang="ru-RU" u="sng" dirty="0" smtClean="0"/>
              <a:t>своей </a:t>
            </a:r>
            <a:r>
              <a:rPr lang="ru-RU" dirty="0" smtClean="0"/>
              <a:t>повести писатель…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Просторечные выражения </a:t>
            </a:r>
            <a:r>
              <a:rPr lang="ru-RU" i="1" dirty="0" smtClean="0"/>
              <a:t>зазря</a:t>
            </a:r>
            <a:r>
              <a:rPr lang="ru-RU" dirty="0" smtClean="0"/>
              <a:t> и </a:t>
            </a:r>
            <a:r>
              <a:rPr lang="ru-RU" i="1" dirty="0" smtClean="0"/>
              <a:t>напополам </a:t>
            </a:r>
            <a:r>
              <a:rPr lang="ru-RU" dirty="0" smtClean="0"/>
              <a:t>следует произносить </a:t>
            </a:r>
            <a:r>
              <a:rPr lang="ru-RU" b="1" i="1" dirty="0" smtClean="0"/>
              <a:t>ЗРЯ</a:t>
            </a:r>
            <a:r>
              <a:rPr lang="ru-RU" dirty="0" smtClean="0"/>
              <a:t> и </a:t>
            </a:r>
            <a:r>
              <a:rPr lang="ru-RU" b="1" i="1" dirty="0" smtClean="0"/>
              <a:t>ПОПОЛАМ.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900113" y="500042"/>
            <a:ext cx="77438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28604"/>
            <a:ext cx="83582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В ЕГЭ по русскому языку главное изменение в заданиях первой части – это №20. Теперь данное задание направлено на проверку знаний лексических норм русского языка. Ученикам необходимо соотнести предложение с ошибками, которые там допущены. Так же максимальный первичный балл за выполнение всей работы увеличен с 57 до 58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sz="4000" dirty="0" smtClean="0"/>
              <a:t>В связи с тем, что новое задание 20 требует от выпускников знаний  лексических норм,  проверяет умение находить в предложении речевую ошибку и исправлять ее, возникла необходимость в создании </a:t>
            </a:r>
            <a:r>
              <a:rPr lang="ru-RU" sz="4000" b="1" dirty="0" smtClean="0"/>
              <a:t>словарика ПЛЕОНАЗМОВ и ТАВТОЛОГИЙ.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/>
              <a:t>В демонстрационном варианте 2018 года представлен пример с плеоназмом/лексической избыточностью.         </a:t>
            </a:r>
          </a:p>
          <a:p>
            <a:r>
              <a:rPr lang="ru-RU" dirty="0" smtClean="0"/>
              <a:t>                Хотя задание оценивается в 1 балл и имеет базовый уровень сложности, для учащихся оно представляет трудность, потому что плеоназмы и тавтологии настолько прочно вошли в нашу речь, в речь СМИ, рекламы, что многие не замечают излишних в смысловом отношении компонентов.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4282" y="0"/>
            <a:ext cx="8572560" cy="6500834"/>
          </a:xfrm>
        </p:spPr>
        <p:txBody>
          <a:bodyPr/>
          <a:lstStyle/>
          <a:p>
            <a:r>
              <a:rPr lang="ru-RU" b="1" i="1" dirty="0" smtClean="0"/>
              <a:t>Задание из демонстрационного варианта 2018 года:</a:t>
            </a:r>
            <a:endParaRPr lang="ru-RU" dirty="0" smtClean="0"/>
          </a:p>
          <a:p>
            <a:r>
              <a:rPr lang="ru-RU" dirty="0" smtClean="0"/>
              <a:t>Отредактируйте предложение: исправьте лексическую ошибку, исключив лишнее слово.</a:t>
            </a:r>
          </a:p>
          <a:p>
            <a:r>
              <a:rPr lang="ru-RU" dirty="0" smtClean="0"/>
              <a:t>Выпишите это слово.</a:t>
            </a:r>
          </a:p>
          <a:p>
            <a:r>
              <a:rPr lang="ru-RU" i="1" dirty="0" smtClean="0"/>
              <a:t>В этом пейзаже не было ни одной кричащей краски, ни одной острой черты в рельефе, но его скупые озёрца, наполненные тёмной и спокойной водой, кажется, выражали главную суть воды больше, чем все моря и океаны.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b="1" i="1" dirty="0" smtClean="0"/>
              <a:t>Словарик плеоназмов и тавтологий</a:t>
            </a:r>
            <a:endParaRPr lang="ru-RU" dirty="0" smtClean="0"/>
          </a:p>
          <a:p>
            <a:r>
              <a:rPr lang="ru-RU" dirty="0" smtClean="0"/>
              <a:t> Лишнее слово в словарике осталось </a:t>
            </a:r>
            <a:r>
              <a:rPr lang="ru-RU" i="1" dirty="0" smtClean="0"/>
              <a:t>невыделенным.</a:t>
            </a:r>
          </a:p>
          <a:p>
            <a:endParaRPr lang="ru-RU" dirty="0" smtClean="0"/>
          </a:p>
          <a:p>
            <a:r>
              <a:rPr lang="ru-RU" b="1" i="1" dirty="0" smtClean="0"/>
              <a:t>Плеоназмы</a:t>
            </a:r>
            <a:r>
              <a:rPr lang="ru-RU" dirty="0" smtClean="0"/>
              <a:t>- словосочетания, содержащие излишний в смысловом отношении компонент.</a:t>
            </a:r>
          </a:p>
          <a:p>
            <a:r>
              <a:rPr lang="ru-RU" b="1" i="1" dirty="0" smtClean="0"/>
              <a:t>Тавтология</a:t>
            </a:r>
            <a:r>
              <a:rPr lang="ru-RU" dirty="0" smtClean="0"/>
              <a:t> – это </a:t>
            </a:r>
            <a:r>
              <a:rPr lang="ru-RU" dirty="0" err="1" smtClean="0"/>
              <a:t>тождесловие</a:t>
            </a:r>
            <a:r>
              <a:rPr lang="ru-RU" dirty="0" smtClean="0"/>
              <a:t>, то есть повторение сказанного иными словами или повторение однокоренных слов.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b="1" dirty="0" smtClean="0"/>
              <a:t>А</a:t>
            </a:r>
            <a:endParaRPr lang="ru-RU" dirty="0" smtClean="0"/>
          </a:p>
          <a:p>
            <a:r>
              <a:rPr lang="ru-RU" i="1" dirty="0" smtClean="0"/>
              <a:t>автоматический </a:t>
            </a:r>
            <a:r>
              <a:rPr lang="ru-RU" b="1" i="1" dirty="0" smtClean="0"/>
              <a:t>рефлекс</a:t>
            </a:r>
            <a:endParaRPr lang="ru-RU" dirty="0" smtClean="0"/>
          </a:p>
          <a:p>
            <a:r>
              <a:rPr lang="ru-RU" b="1" i="1" dirty="0" smtClean="0"/>
              <a:t>акватория</a:t>
            </a:r>
            <a:r>
              <a:rPr lang="ru-RU" i="1" dirty="0" smtClean="0"/>
              <a:t> водных объектов</a:t>
            </a:r>
            <a:endParaRPr lang="ru-RU" dirty="0" smtClean="0"/>
          </a:p>
          <a:p>
            <a:r>
              <a:rPr lang="ru-RU" i="1" dirty="0" smtClean="0"/>
              <a:t>активная </a:t>
            </a:r>
            <a:r>
              <a:rPr lang="ru-RU" b="1" i="1" dirty="0" smtClean="0"/>
              <a:t>деятельность</a:t>
            </a:r>
            <a:br>
              <a:rPr lang="ru-RU" b="1" i="1" dirty="0" smtClean="0"/>
            </a:br>
            <a:r>
              <a:rPr lang="ru-RU" i="1" dirty="0" smtClean="0"/>
              <a:t>антагонистическая </a:t>
            </a:r>
            <a:r>
              <a:rPr lang="ru-RU" b="1" i="1" dirty="0" smtClean="0"/>
              <a:t>борьба</a:t>
            </a:r>
            <a:br>
              <a:rPr lang="ru-RU" b="1" i="1" dirty="0" smtClean="0"/>
            </a:br>
            <a:r>
              <a:rPr lang="ru-RU" b="1" i="1" dirty="0" smtClean="0"/>
              <a:t>ареал </a:t>
            </a:r>
            <a:r>
              <a:rPr lang="ru-RU" i="1" dirty="0" smtClean="0"/>
              <a:t>обитания</a:t>
            </a:r>
            <a:endParaRPr lang="ru-RU" dirty="0" smtClean="0"/>
          </a:p>
          <a:p>
            <a:r>
              <a:rPr lang="ru-RU" i="1" dirty="0" smtClean="0"/>
              <a:t>ароматные</a:t>
            </a:r>
            <a:r>
              <a:rPr lang="ru-RU" b="1" i="1" dirty="0" smtClean="0"/>
              <a:t> духи</a:t>
            </a:r>
            <a:endParaRPr lang="ru-RU" dirty="0" smtClean="0"/>
          </a:p>
          <a:p>
            <a:r>
              <a:rPr lang="ru-RU" b="1" i="1" dirty="0" smtClean="0"/>
              <a:t>арсенал</a:t>
            </a:r>
            <a:r>
              <a:rPr lang="ru-RU" i="1" dirty="0" smtClean="0"/>
              <a:t> оружия </a:t>
            </a:r>
            <a:endParaRPr lang="ru-RU" dirty="0" smtClean="0"/>
          </a:p>
          <a:p>
            <a:r>
              <a:rPr lang="ru-RU" i="1" dirty="0" smtClean="0"/>
              <a:t>атмосферный </a:t>
            </a:r>
            <a:r>
              <a:rPr lang="ru-RU" b="1" i="1" dirty="0" smtClean="0"/>
              <a:t>воздух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b="1" dirty="0" smtClean="0"/>
              <a:t>Б</a:t>
            </a:r>
            <a:endParaRPr lang="ru-RU" dirty="0" smtClean="0"/>
          </a:p>
          <a:p>
            <a:r>
              <a:rPr lang="ru-RU" i="1" dirty="0" smtClean="0"/>
              <a:t>бесполезно </a:t>
            </a:r>
            <a:r>
              <a:rPr lang="ru-RU" b="1" i="1" dirty="0" smtClean="0"/>
              <a:t>пропадает</a:t>
            </a:r>
            <a:endParaRPr lang="ru-RU" dirty="0" smtClean="0"/>
          </a:p>
          <a:p>
            <a:r>
              <a:rPr lang="ru-RU" i="1" dirty="0" smtClean="0"/>
              <a:t>бесплатный </a:t>
            </a:r>
            <a:r>
              <a:rPr lang="ru-RU" b="1" i="1" dirty="0" smtClean="0"/>
              <a:t>подарок</a:t>
            </a:r>
            <a:endParaRPr lang="ru-RU" dirty="0" smtClean="0"/>
          </a:p>
          <a:p>
            <a:r>
              <a:rPr lang="ru-RU" i="1" dirty="0" smtClean="0"/>
              <a:t>бестселлер продаж</a:t>
            </a:r>
            <a:endParaRPr lang="ru-RU" dirty="0" smtClean="0"/>
          </a:p>
          <a:p>
            <a:r>
              <a:rPr lang="ru-RU" b="1" i="1" dirty="0" smtClean="0"/>
              <a:t>биография</a:t>
            </a:r>
            <a:r>
              <a:rPr lang="ru-RU" i="1" dirty="0" smtClean="0"/>
              <a:t> жизни</a:t>
            </a:r>
            <a:endParaRPr lang="ru-RU" dirty="0" smtClean="0"/>
          </a:p>
          <a:p>
            <a:r>
              <a:rPr lang="ru-RU" i="1" dirty="0" smtClean="0"/>
              <a:t>большое и </a:t>
            </a:r>
            <a:r>
              <a:rPr lang="ru-RU" b="1" i="1" dirty="0" smtClean="0"/>
              <a:t>видное место</a:t>
            </a:r>
            <a:endParaRPr lang="ru-RU" dirty="0" smtClean="0"/>
          </a:p>
          <a:p>
            <a:r>
              <a:rPr lang="ru-RU" i="1" dirty="0" smtClean="0"/>
              <a:t>большое человеческое</a:t>
            </a:r>
            <a:r>
              <a:rPr lang="ru-RU" b="1" i="1" dirty="0" smtClean="0"/>
              <a:t> спасибо</a:t>
            </a:r>
            <a:endParaRPr lang="ru-RU" dirty="0" smtClean="0"/>
          </a:p>
          <a:p>
            <a:r>
              <a:rPr lang="ru-RU" i="1" dirty="0" smtClean="0"/>
              <a:t>бывший </a:t>
            </a:r>
            <a:r>
              <a:rPr lang="ru-RU" b="1" i="1" dirty="0" smtClean="0"/>
              <a:t>экс -чемпион</a:t>
            </a:r>
            <a:endParaRPr lang="ru-RU" dirty="0" smtClean="0"/>
          </a:p>
          <a:p>
            <a:r>
              <a:rPr lang="ru-RU" b="1" i="1" dirty="0" smtClean="0"/>
              <a:t>букет</a:t>
            </a:r>
            <a:r>
              <a:rPr lang="ru-RU" i="1" dirty="0" smtClean="0"/>
              <a:t> цветов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b="1" dirty="0" smtClean="0"/>
              <a:t>В</a:t>
            </a:r>
            <a:endParaRPr lang="ru-RU" dirty="0" smtClean="0"/>
          </a:p>
          <a:p>
            <a:r>
              <a:rPr lang="ru-RU" i="1" dirty="0" smtClean="0"/>
              <a:t>взаимо</a:t>
            </a:r>
            <a:r>
              <a:rPr lang="ru-RU" b="1" i="1" dirty="0" smtClean="0"/>
              <a:t>отношения между супругами</a:t>
            </a:r>
            <a:endParaRPr lang="ru-RU" dirty="0" smtClean="0"/>
          </a:p>
          <a:p>
            <a:r>
              <a:rPr lang="ru-RU" i="1" dirty="0" smtClean="0"/>
              <a:t>взаимный </a:t>
            </a:r>
            <a:r>
              <a:rPr lang="ru-RU" b="1" i="1" dirty="0" smtClean="0"/>
              <a:t>диалог</a:t>
            </a:r>
            <a:endParaRPr lang="ru-RU" dirty="0" smtClean="0"/>
          </a:p>
          <a:p>
            <a:r>
              <a:rPr lang="ru-RU" i="1" dirty="0" smtClean="0"/>
              <a:t>водная </a:t>
            </a:r>
            <a:r>
              <a:rPr lang="ru-RU" b="1" i="1" dirty="0" smtClean="0"/>
              <a:t>акватория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/>
              <a:t>возобновиться </a:t>
            </a:r>
            <a:r>
              <a:rPr lang="ru-RU" i="1" dirty="0" smtClean="0"/>
              <a:t>вновь</a:t>
            </a:r>
            <a:endParaRPr lang="ru-RU" dirty="0" smtClean="0"/>
          </a:p>
          <a:p>
            <a:r>
              <a:rPr lang="ru-RU" i="1" dirty="0" smtClean="0"/>
              <a:t>ведущий </a:t>
            </a:r>
            <a:r>
              <a:rPr lang="ru-RU" b="1" i="1" dirty="0" smtClean="0"/>
              <a:t>лидер</a:t>
            </a:r>
            <a:endParaRPr lang="ru-RU" dirty="0" smtClean="0"/>
          </a:p>
          <a:p>
            <a:r>
              <a:rPr lang="ru-RU" b="1" i="1" dirty="0" smtClean="0"/>
              <a:t>вернуться </a:t>
            </a:r>
            <a:r>
              <a:rPr lang="ru-RU" i="1" dirty="0" smtClean="0"/>
              <a:t>назад</a:t>
            </a:r>
            <a:endParaRPr lang="ru-RU" dirty="0" smtClean="0"/>
          </a:p>
          <a:p>
            <a:r>
              <a:rPr lang="ru-RU" b="1" i="1" dirty="0" smtClean="0"/>
              <a:t>взлетать</a:t>
            </a:r>
            <a:r>
              <a:rPr lang="ru-RU" i="1" dirty="0" smtClean="0"/>
              <a:t> вверх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298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Welcome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Защищенный канал</cp:lastModifiedBy>
  <cp:revision>10</cp:revision>
  <dcterms:created xsi:type="dcterms:W3CDTF">2011-12-18T15:58:05Z</dcterms:created>
  <dcterms:modified xsi:type="dcterms:W3CDTF">2018-03-03T06:40:49Z</dcterms:modified>
</cp:coreProperties>
</file>